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84" r:id="rId4"/>
    <p:sldId id="283" r:id="rId5"/>
    <p:sldId id="266" r:id="rId6"/>
    <p:sldId id="260" r:id="rId7"/>
    <p:sldId id="267" r:id="rId8"/>
    <p:sldId id="276" r:id="rId9"/>
    <p:sldId id="263" r:id="rId10"/>
    <p:sldId id="281" r:id="rId11"/>
    <p:sldId id="268" r:id="rId12"/>
    <p:sldId id="269" r:id="rId13"/>
    <p:sldId id="280" r:id="rId14"/>
    <p:sldId id="282" r:id="rId15"/>
    <p:sldId id="277" r:id="rId16"/>
    <p:sldId id="279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7A"/>
    <a:srgbClr val="0076B6"/>
    <a:srgbClr val="235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7" autoAdjust="0"/>
  </p:normalViewPr>
  <p:slideViewPr>
    <p:cSldViewPr>
      <p:cViewPr>
        <p:scale>
          <a:sx n="118" d="100"/>
          <a:sy n="118" d="100"/>
        </p:scale>
        <p:origin x="-1350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oleObject" Target="http://diims.pws.gov.nt.ca/yk32vapp06pdav/nodes/78907178/MVH%20Poster%20Data%20(1).xlsx" TargetMode="Externa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 /><Relationship Id="rId1" Type="http://schemas.openxmlformats.org/officeDocument/2006/relationships/oleObject" Target="http://diims.pws.gov.nt.ca/yk32vapp06pdav/nodes/78907178/MVH%20Poster%20Data%20(1)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13015734014034E-2"/>
          <c:y val="8.3169291338582668E-2"/>
          <c:w val="0.67773174422309368"/>
          <c:h val="0.72051911716840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'Dehcho Projects'!$B$5</c:f>
              <c:strCache>
                <c:ptCount val="1"/>
                <c:pt idx="0">
                  <c:v>Prepare and Submit Developers Assessment Report  - September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'Dehcho Projects'!$B$6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'Dehcho Projects'!$C$5</c:f>
              <c:strCache>
                <c:ptCount val="1"/>
                <c:pt idx="0">
                  <c:v>Complete Environmental Assessment - September 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val>
            <c:numRef>
              <c:f>'Dehcho Projects'!$C$6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'Dehcho Projects'!$D$5</c:f>
              <c:strCache>
                <c:ptCount val="1"/>
                <c:pt idx="0">
                  <c:v>Regulatory Approvals - September 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'Dehcho Projects'!$D$6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'Dehcho Projects'!$E$5</c:f>
              <c:strCache>
                <c:ptCount val="1"/>
                <c:pt idx="0">
                  <c:v>Construction Contract - March 2024</c:v>
                </c:pt>
              </c:strCache>
            </c:strRef>
          </c:tx>
          <c:spPr>
            <a:solidFill>
              <a:srgbClr val="FEBE10"/>
            </a:solidFill>
          </c:spPr>
          <c:invertIfNegative val="0"/>
          <c:val>
            <c:numRef>
              <c:f>'Dehcho Projects'!$E$6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</c:ser>
        <c:ser>
          <c:idx val="4"/>
          <c:order val="4"/>
          <c:tx>
            <c:strRef>
              <c:f>'Dehcho Projects'!$F$5</c:f>
              <c:strCache>
                <c:ptCount val="1"/>
                <c:pt idx="0">
                  <c:v>Potential Construction Start Date - September 2024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val>
            <c:numRef>
              <c:f>'Dehcho Projects'!$F$6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</c:ser>
        <c:ser>
          <c:idx val="5"/>
          <c:order val="5"/>
          <c:tx>
            <c:strRef>
              <c:f>'Dehcho Projects'!$G$5</c:f>
              <c:strCache>
                <c:ptCount val="1"/>
                <c:pt idx="0">
                  <c:v>Construction Timeline to be Confirmed</c:v>
                </c:pt>
              </c:strCache>
            </c:strRef>
          </c:tx>
          <c:spPr>
            <a:gradFill>
              <a:gsLst>
                <a:gs pos="47000">
                  <a:srgbClr val="9BBB59"/>
                </a:gs>
                <a:gs pos="72000">
                  <a:schemeClr val="bg1"/>
                </a:gs>
              </a:gsLst>
              <a:lin ang="21594000" scaled="0"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47000">
                    <a:srgbClr val="9BBB59"/>
                  </a:gs>
                  <a:gs pos="72000">
                    <a:schemeClr val="bg1"/>
                  </a:gs>
                </a:gsLst>
                <a:lin ang="21594000" scaled="0"/>
                <a:tileRect/>
              </a:gradFill>
            </c:spPr>
          </c:dPt>
          <c:val>
            <c:numRef>
              <c:f>'Dehcho Projects'!$G$6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238865792"/>
        <c:axId val="239027328"/>
      </c:barChart>
      <c:catAx>
        <c:axId val="238865792"/>
        <c:scaling>
          <c:orientation val="minMax"/>
        </c:scaling>
        <c:delete val="1"/>
        <c:axPos val="l"/>
        <c:majorTickMark val="out"/>
        <c:minorTickMark val="none"/>
        <c:tickLblPos val="nextTo"/>
        <c:crossAx val="239027328"/>
        <c:crosses val="autoZero"/>
        <c:auto val="1"/>
        <c:lblAlgn val="ctr"/>
        <c:lblOffset val="100"/>
        <c:noMultiLvlLbl val="0"/>
      </c:catAx>
      <c:valAx>
        <c:axId val="23902732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CA" sz="1400"/>
                  <a:t>Years to Completion</a:t>
                </a:r>
              </a:p>
            </c:rich>
          </c:tx>
          <c:layout>
            <c:manualLayout>
              <c:xMode val="edge"/>
              <c:yMode val="edge"/>
              <c:x val="0.32099617645686329"/>
              <c:y val="0.884982301349232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38865792"/>
        <c:crosses val="autoZero"/>
        <c:crossBetween val="between"/>
        <c:majorUnit val="1"/>
      </c:valAx>
      <c:spPr>
        <a:noFill/>
      </c:spPr>
    </c:plotArea>
    <c:legend>
      <c:legendPos val="r"/>
      <c:layout>
        <c:manualLayout>
          <c:xMode val="edge"/>
          <c:yMode val="edge"/>
          <c:x val="0.74380284695036936"/>
          <c:y val="5.475618751319631E-2"/>
          <c:w val="0.25619716840547357"/>
          <c:h val="0.83382324803416907"/>
        </c:manualLayout>
      </c:layout>
      <c:overlay val="0"/>
      <c:txPr>
        <a:bodyPr/>
        <a:lstStyle/>
        <a:p>
          <a:pPr>
            <a:defRPr sz="900" b="0"/>
          </a:pPr>
          <a:endParaRPr lang="en-US"/>
        </a:p>
      </c:txPr>
    </c:legend>
    <c:plotVisOnly val="1"/>
    <c:dispBlanksAs val="gap"/>
    <c:showDLblsOverMax val="0"/>
  </c:chart>
  <c:spPr>
    <a:noFill/>
    <a:ln w="1270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43438383389501E-2"/>
          <c:y val="4.6086530545246571E-2"/>
          <c:w val="0.44156302321184587"/>
          <c:h val="0.733687011033733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'Dehcho Projects'!$B$35</c:f>
              <c:strCache>
                <c:ptCount val="1"/>
                <c:pt idx="0">
                  <c:v>Submit Regulatory Applications - January 2020</c:v>
                </c:pt>
              </c:strCache>
            </c:strRef>
          </c:tx>
          <c:invertIfNegative val="0"/>
          <c:val>
            <c:numRef>
              <c:f>'Dehcho Projects'!$B$36</c:f>
              <c:numCache>
                <c:formatCode>General</c:formatCode>
                <c:ptCount val="1"/>
                <c:pt idx="0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'Dehcho Projects'!$C$35</c:f>
              <c:strCache>
                <c:ptCount val="1"/>
                <c:pt idx="0">
                  <c:v>Regulatory Approvals - April 2020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'Dehcho Projects'!$C$36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'Dehcho Projects'!$D$35</c:f>
              <c:strCache>
                <c:ptCount val="1"/>
                <c:pt idx="0">
                  <c:v>Contract Awarded - November 2020</c:v>
                </c:pt>
              </c:strCache>
            </c:strRef>
          </c:tx>
          <c:spPr>
            <a:solidFill>
              <a:srgbClr val="FEBE10"/>
            </a:solidFill>
          </c:spPr>
          <c:invertIfNegative val="0"/>
          <c:val>
            <c:numRef>
              <c:f>'Dehcho Projects'!$D$36</c:f>
              <c:numCache>
                <c:formatCode>General</c:formatCode>
                <c:ptCount val="1"/>
                <c:pt idx="0">
                  <c:v>0.57999999999999996</c:v>
                </c:pt>
              </c:numCache>
            </c:numRef>
          </c:val>
        </c:ser>
        <c:ser>
          <c:idx val="3"/>
          <c:order val="3"/>
          <c:tx>
            <c:strRef>
              <c:f>'Dehcho Projects'!$E$35</c:f>
              <c:strCache>
                <c:ptCount val="1"/>
                <c:pt idx="0">
                  <c:v>Construction Phase - November 2020 to December 2022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val>
            <c:numRef>
              <c:f>'Dehcho Projects'!$E$36</c:f>
              <c:numCache>
                <c:formatCode>General</c:formatCode>
                <c:ptCount val="1"/>
                <c:pt idx="0">
                  <c:v>2.08</c:v>
                </c:pt>
              </c:numCache>
            </c:numRef>
          </c:val>
        </c:ser>
        <c:ser>
          <c:idx val="4"/>
          <c:order val="4"/>
          <c:tx>
            <c:strRef>
              <c:f>'Dehcho Projects'!$F$35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val>
            <c:numRef>
              <c:f>'Dehcho Projects'!$F$36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239363584"/>
        <c:axId val="239365120"/>
      </c:barChart>
      <c:catAx>
        <c:axId val="239363584"/>
        <c:scaling>
          <c:orientation val="minMax"/>
        </c:scaling>
        <c:delete val="1"/>
        <c:axPos val="l"/>
        <c:majorTickMark val="out"/>
        <c:minorTickMark val="none"/>
        <c:tickLblPos val="nextTo"/>
        <c:crossAx val="239365120"/>
        <c:crosses val="autoZero"/>
        <c:auto val="1"/>
        <c:lblAlgn val="ctr"/>
        <c:lblOffset val="100"/>
        <c:noMultiLvlLbl val="0"/>
      </c:catAx>
      <c:valAx>
        <c:axId val="239365120"/>
        <c:scaling>
          <c:orientation val="minMax"/>
          <c:max val="4"/>
          <c:min val="0"/>
        </c:scaling>
        <c:delete val="0"/>
        <c:axPos val="b"/>
        <c:majorGridlines>
          <c:spPr>
            <a:ln>
              <a:solidFill>
                <a:srgbClr val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CA" sz="1200" dirty="0"/>
                  <a:t>Years to Completion</a:t>
                </a:r>
              </a:p>
            </c:rich>
          </c:tx>
          <c:layout>
            <c:manualLayout>
              <c:xMode val="edge"/>
              <c:yMode val="edge"/>
              <c:x val="0.17433698887258142"/>
              <c:y val="0.904181959166993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9363584"/>
        <c:crossesAt val="1"/>
        <c:crossBetween val="between"/>
        <c:majorUnit val="1"/>
        <c:minorUnit val="0.1"/>
      </c:valAx>
      <c:spPr>
        <a:noFill/>
      </c:spPr>
    </c:plotArea>
    <c:legend>
      <c:legendPos val="r"/>
      <c:layout>
        <c:manualLayout>
          <c:xMode val="edge"/>
          <c:yMode val="edge"/>
          <c:x val="0.49606281563257104"/>
          <c:y val="9.6019376057437392E-2"/>
          <c:w val="0.49929588720161694"/>
          <c:h val="0.8079612478851252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0.75031</cdr:x>
      <cdr:y>0.77778</cdr:y>
    </cdr:from>
    <cdr:to>
      <cdr:x>0.75556</cdr:x>
      <cdr:y>0.79541</cdr:y>
    </cdr:to>
    <cdr:sp macro="" textlink="">
      <cdr:nvSpPr>
        <cdr:cNvPr id="3" name="Rectangle 2"/>
        <cdr:cNvSpPr/>
      </cdr:nvSpPr>
      <cdr:spPr>
        <a:xfrm xmlns:a="http://schemas.openxmlformats.org/drawingml/2006/main" flipV="1">
          <a:off x="6537418" y="2016224"/>
          <a:ext cx="45719" cy="4571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0.52087</cdr:x>
      <cdr:y>0.78453</cdr:y>
    </cdr:from>
    <cdr:to>
      <cdr:x>0.55331</cdr:x>
      <cdr:y>0.87688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75797" y="1835326"/>
          <a:ext cx="266297" cy="216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A3FA-F7CF-4539-AA6B-1C731E9A1CE8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A088-1DBE-4ECF-98A2-B3C5A164E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02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2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2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7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28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3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8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0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30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51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11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26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6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AE35-3567-48D1-B72B-964F4EA96CC0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0782-1257-469A-9280-40CB86A1C3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8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D4FAAB-52C5-7D40-8FA2-6A4F2A43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5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99683"/>
            <a:ext cx="9144001" cy="3876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655B9AF-8C9E-F948-83AA-EDE9313551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1"/>
          <a:stretch/>
        </p:blipFill>
        <p:spPr>
          <a:xfrm>
            <a:off x="-1" y="3954829"/>
            <a:ext cx="9144001" cy="1188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02A71C-0E11-7048-B08B-077D65AFB0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" r="21496"/>
          <a:stretch/>
        </p:blipFill>
        <p:spPr>
          <a:xfrm>
            <a:off x="-1" y="620462"/>
            <a:ext cx="9144001" cy="2013505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1A67892-9B20-0640-B910-4F88EF50D43C}"/>
              </a:ext>
            </a:extLst>
          </p:cNvPr>
          <p:cNvCxnSpPr>
            <a:cxnSpLocks/>
          </p:cNvCxnSpPr>
          <p:nvPr/>
        </p:nvCxnSpPr>
        <p:spPr>
          <a:xfrm>
            <a:off x="0" y="215003"/>
            <a:ext cx="9144001" cy="0"/>
          </a:xfrm>
          <a:prstGeom prst="line">
            <a:avLst/>
          </a:prstGeom>
          <a:ln w="12700"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55263" y="99587"/>
            <a:ext cx="2269847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5173686" y="99586"/>
            <a:ext cx="305142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CA" sz="1200" b="1" dirty="0">
                <a:solidFill>
                  <a:srgbClr val="0DAF79"/>
                </a:solidFill>
              </a:rPr>
              <a:t>CONNECTING TO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393" y="222689"/>
            <a:ext cx="495751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3600" b="1" spc="-113" dirty="0">
                <a:solidFill>
                  <a:srgbClr val="355FAA"/>
                </a:solidFill>
              </a:rPr>
              <a:t>Mackenzie Valley Highway</a:t>
            </a:r>
          </a:p>
          <a:p>
            <a:r>
              <a:rPr lang="en-CA" sz="2400" b="1" spc="-113" dirty="0" smtClean="0">
                <a:solidFill>
                  <a:srgbClr val="355FAA"/>
                </a:solidFill>
              </a:rPr>
              <a:t>Wrigley Community Meeting</a:t>
            </a:r>
          </a:p>
          <a:p>
            <a:r>
              <a:rPr lang="it-IT" sz="1500" b="1" dirty="0" smtClean="0"/>
              <a:t>Department of Infrastructure</a:t>
            </a:r>
          </a:p>
          <a:p>
            <a:r>
              <a:rPr lang="it-IT" sz="1500" dirty="0" smtClean="0"/>
              <a:t>July </a:t>
            </a:r>
            <a:r>
              <a:rPr lang="it-IT" sz="15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737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95">
        <p:fade/>
      </p:transition>
    </mc:Choice>
    <mc:Fallback xmlns="">
      <p:transition spd="med" advTm="5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MOU - Introduction and Purpose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347614"/>
            <a:ext cx="7847611" cy="29469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dirty="0"/>
              <a:t>MOU </a:t>
            </a:r>
            <a:r>
              <a:rPr lang="en-CA" dirty="0" smtClean="0"/>
              <a:t>will </a:t>
            </a:r>
            <a:r>
              <a:rPr lang="en-CA" dirty="0"/>
              <a:t>formalize the working relationship between GNWT and PKFN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 smtClean="0"/>
              <a:t>Funding now available for </a:t>
            </a:r>
            <a:r>
              <a:rPr lang="en-CA" sz="1600" dirty="0"/>
              <a:t>planning and environmental studies for the MVH, construction of the Great Bear River Bridge, and construction of </a:t>
            </a:r>
            <a:r>
              <a:rPr lang="en-CA" sz="1600" dirty="0" smtClean="0"/>
              <a:t>MGAR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 smtClean="0"/>
              <a:t>Long-term </a:t>
            </a:r>
            <a:r>
              <a:rPr lang="en-CA" sz="1600" dirty="0"/>
              <a:t>goal </a:t>
            </a:r>
            <a:r>
              <a:rPr lang="en-CA" sz="1600" dirty="0" smtClean="0"/>
              <a:t>to </a:t>
            </a:r>
            <a:r>
              <a:rPr lang="en-CA" sz="1600" dirty="0"/>
              <a:t>connect </a:t>
            </a:r>
            <a:r>
              <a:rPr lang="en-CA" sz="1600" dirty="0" smtClean="0"/>
              <a:t>the communities </a:t>
            </a:r>
            <a:r>
              <a:rPr lang="en-CA" sz="1600" dirty="0"/>
              <a:t>along the Mackenzie River by </a:t>
            </a:r>
            <a:r>
              <a:rPr lang="en-CA" sz="1600" dirty="0" smtClean="0"/>
              <a:t>all-weather </a:t>
            </a:r>
            <a:r>
              <a:rPr lang="en-CA" sz="1600" dirty="0"/>
              <a:t>road to the national highway </a:t>
            </a:r>
            <a:r>
              <a:rPr lang="en-CA" sz="1600" dirty="0" smtClean="0"/>
              <a:t>system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 smtClean="0"/>
              <a:t>A </a:t>
            </a:r>
            <a:r>
              <a:rPr lang="en-CA" sz="1600" dirty="0"/>
              <a:t>portion of the MVH is within the traditional territory of </a:t>
            </a:r>
            <a:r>
              <a:rPr lang="en-CA" sz="1600" dirty="0" smtClean="0"/>
              <a:t>PKFN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 smtClean="0"/>
              <a:t>GNWT </a:t>
            </a:r>
            <a:r>
              <a:rPr lang="en-CA" sz="1600" dirty="0"/>
              <a:t>and </a:t>
            </a:r>
            <a:r>
              <a:rPr lang="en-CA" sz="1600" dirty="0" smtClean="0"/>
              <a:t>PKFN support </a:t>
            </a:r>
            <a:r>
              <a:rPr lang="en-CA" sz="1600" dirty="0"/>
              <a:t>the ongoing development of the MVH into an </a:t>
            </a:r>
            <a:br>
              <a:rPr lang="en-CA" sz="1600" dirty="0"/>
            </a:br>
            <a:r>
              <a:rPr lang="en-CA" sz="1600" dirty="0" smtClean="0"/>
              <a:t>all-weather highway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 smtClean="0"/>
              <a:t>GNWT and PKFN commit to working </a:t>
            </a:r>
            <a:r>
              <a:rPr lang="en-CA" sz="1600" dirty="0"/>
              <a:t>together in partnership to advance the development of the </a:t>
            </a:r>
            <a:r>
              <a:rPr lang="en-CA" sz="1600" dirty="0" smtClean="0"/>
              <a:t>MVH</a:t>
            </a:r>
          </a:p>
        </p:txBody>
      </p:sp>
    </p:spTree>
    <p:extLst>
      <p:ext uri="{BB962C8B-B14F-4D97-AF65-F5344CB8AC3E}">
        <p14:creationId xmlns:p14="http://schemas.microsoft.com/office/powerpoint/2010/main" val="42351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MOU - Scope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217" y="1275606"/>
            <a:ext cx="6243677" cy="3770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The GNWT and PKFN will work together on aspects of the MVH within the </a:t>
            </a:r>
            <a:r>
              <a:rPr lang="en-CA" dirty="0" err="1" smtClean="0"/>
              <a:t>Dehcho</a:t>
            </a:r>
            <a:r>
              <a:rPr lang="en-CA" dirty="0" smtClean="0"/>
              <a:t>, including:</a:t>
            </a:r>
          </a:p>
          <a:p>
            <a:pPr marL="742950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CA" sz="1600" dirty="0" smtClean="0"/>
              <a:t>Traditional knowledge, socioeconomic, environmental and engineering studies</a:t>
            </a:r>
          </a:p>
          <a:p>
            <a:pPr marL="742950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CA" sz="1600" dirty="0" smtClean="0"/>
              <a:t>Completion of the DAR</a:t>
            </a:r>
          </a:p>
          <a:p>
            <a:pPr marL="742950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CA" sz="1600" dirty="0" smtClean="0"/>
              <a:t>Facilitating </a:t>
            </a:r>
            <a:r>
              <a:rPr lang="en-CA" sz="1600" dirty="0"/>
              <a:t>c</a:t>
            </a:r>
            <a:r>
              <a:rPr lang="en-CA" sz="1600" dirty="0" smtClean="0"/>
              <a:t>ommunity engagement</a:t>
            </a:r>
          </a:p>
          <a:p>
            <a:pPr marL="742950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CA" sz="1600" dirty="0" smtClean="0"/>
              <a:t>Advancement of the MGAR and Hodgson Creek Bridge relocation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dirty="0"/>
              <a:t>MOU does not apply to construction, operation, and maintenance phases of the MVH or its associated projects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pic>
        <p:nvPicPr>
          <p:cNvPr id="1026" name="Picture 2" descr="C:\Users\eric_vandenberg\AppData\Local\Microsoft\Windows\INetCache\IE\BUSAUYXU\RWZ9W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96" y="1472194"/>
            <a:ext cx="2085188" cy="21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MOU - Steering Committee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618" y="1388695"/>
            <a:ext cx="8192838" cy="3570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000" b="1" dirty="0" smtClean="0"/>
              <a:t>Steering </a:t>
            </a:r>
            <a:r>
              <a:rPr lang="en-CA" sz="2000" b="1" dirty="0"/>
              <a:t>Committee </a:t>
            </a:r>
            <a:r>
              <a:rPr lang="en-CA" sz="2000" dirty="0"/>
              <a:t>membership:</a:t>
            </a:r>
          </a:p>
          <a:p>
            <a:pPr marL="800100" lvl="1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CA" sz="2000" dirty="0"/>
              <a:t>Chief of the PKFN</a:t>
            </a:r>
          </a:p>
          <a:p>
            <a:pPr marL="800100" lvl="1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CA" sz="2000" dirty="0"/>
              <a:t>Member of PKFN Band Council</a:t>
            </a:r>
          </a:p>
          <a:p>
            <a:pPr marL="800100" lvl="1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CA" sz="2000" dirty="0"/>
              <a:t>GNWT Minister of Infrastructure</a:t>
            </a:r>
          </a:p>
          <a:p>
            <a:pPr marL="800100" lvl="1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CA" sz="2000" dirty="0"/>
              <a:t>MLA for </a:t>
            </a:r>
            <a:r>
              <a:rPr lang="en-CA" sz="2000" dirty="0" err="1"/>
              <a:t>Nahendeh</a:t>
            </a:r>
            <a:endParaRPr lang="en-CA" sz="2000" dirty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CA" sz="900" b="1" dirty="0" smtClean="0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000" b="1" dirty="0" smtClean="0"/>
              <a:t>Steering  Committee</a:t>
            </a:r>
            <a:r>
              <a:rPr lang="en-CA" sz="2000" dirty="0" smtClean="0"/>
              <a:t> will facilitate ongoing communication and cooperation between the GNWT and PKFN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CA" sz="1050" dirty="0"/>
          </a:p>
          <a:p>
            <a:pPr lvl="1">
              <a:spcAft>
                <a:spcPts val="500"/>
              </a:spcAft>
            </a:pPr>
            <a:endParaRPr lang="en-CA" sz="900" dirty="0" smtClean="0"/>
          </a:p>
          <a:p>
            <a:pPr>
              <a:spcAft>
                <a:spcPts val="1200"/>
              </a:spcAft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13490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MOU - Working Group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618" y="1435509"/>
            <a:ext cx="8192838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b="1" dirty="0" smtClean="0"/>
              <a:t>Working </a:t>
            </a:r>
            <a:r>
              <a:rPr lang="en-CA" sz="2000" b="1" dirty="0"/>
              <a:t>Group</a:t>
            </a:r>
            <a:r>
              <a:rPr lang="en-CA" sz="2000" dirty="0"/>
              <a:t> </a:t>
            </a:r>
            <a:r>
              <a:rPr lang="en-CA" sz="2000" dirty="0" smtClean="0"/>
              <a:t>membership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000" dirty="0" smtClean="0"/>
              <a:t>Employees/members designated by PKFN and GNWT</a:t>
            </a:r>
            <a:endParaRPr lang="en-CA" sz="20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b="1" dirty="0" smtClean="0"/>
              <a:t>Working Group</a:t>
            </a:r>
            <a:r>
              <a:rPr lang="en-CA" sz="2000" dirty="0" smtClean="0"/>
              <a:t> will manage and complete the work required to advance the project</a:t>
            </a:r>
          </a:p>
        </p:txBody>
      </p:sp>
    </p:spTree>
    <p:extLst>
      <p:ext uri="{BB962C8B-B14F-4D97-AF65-F5344CB8AC3E}">
        <p14:creationId xmlns:p14="http://schemas.microsoft.com/office/powerpoint/2010/main" val="10685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MVH – Working Group - PKFN Role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3618" y="1388695"/>
            <a:ext cx="8048822" cy="36086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PKFN’s roles </a:t>
            </a:r>
            <a:r>
              <a:rPr lang="en-CA" sz="2400" dirty="0"/>
              <a:t>and responsibilities will </a:t>
            </a:r>
            <a:r>
              <a:rPr lang="en-CA" sz="2400" dirty="0" smtClean="0"/>
              <a:t>vary by task:</a:t>
            </a:r>
            <a:endParaRPr lang="en-CA" sz="2400" dirty="0"/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CA" dirty="0"/>
              <a:t>Complete studies and prepare reports (either directly or through a contractor) for tasks that are assigned to </a:t>
            </a:r>
            <a:r>
              <a:rPr lang="en-CA" dirty="0" smtClean="0"/>
              <a:t>PKFN by the Working Group</a:t>
            </a:r>
            <a:endParaRPr lang="en-CA" dirty="0"/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CA" dirty="0"/>
              <a:t>Prepare submissions, respond to questions from Boards and other parties and participate in hearings and technical sessions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CA" dirty="0"/>
              <a:t>Review and provide comments on documents prepared by INF or other parties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CA" dirty="0" smtClean="0"/>
              <a:t>Organize </a:t>
            </a:r>
            <a:r>
              <a:rPr lang="en-CA" dirty="0"/>
              <a:t>meetings and facilitate community input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>
              <a:spcAft>
                <a:spcPts val="1200"/>
              </a:spcAft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847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MOU - Funding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463" y="1456580"/>
            <a:ext cx="7328742" cy="24699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GNWT will provide or facilitate funding to complete work assigned to PKFN under the MOU</a:t>
            </a:r>
          </a:p>
          <a:p>
            <a:endParaRPr lang="en-CA" sz="20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Funding will be provided through separate funding agreements (not the MOU)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10173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MVH – Next Steps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3618" y="1388695"/>
            <a:ext cx="8048822" cy="253146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Signing of MOU by PKFN </a:t>
            </a:r>
            <a:r>
              <a:rPr lang="en-CA" sz="2000" dirty="0"/>
              <a:t>Chief and </a:t>
            </a:r>
            <a:r>
              <a:rPr lang="en-CA" sz="2000" dirty="0" smtClean="0"/>
              <a:t>GNWT </a:t>
            </a:r>
            <a:r>
              <a:rPr lang="en-CA" sz="2000" dirty="0"/>
              <a:t>Minister of </a:t>
            </a:r>
            <a:r>
              <a:rPr lang="en-CA" sz="2000" dirty="0" smtClean="0"/>
              <a:t>Infrastructure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Identification of Working Group members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Working Group discussion of tasks and task assignment – PKFN, INF and/or contractors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INF staff ground study of MGAR in early August</a:t>
            </a:r>
          </a:p>
          <a:p>
            <a:pPr>
              <a:spcAft>
                <a:spcPts val="1200"/>
              </a:spcAft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28458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40762C-AAD6-8945-9A31-9FD03364F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34E1D9-4428-0C44-94BC-86A2A699D425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147AE70-8B35-CB49-9882-6418DB99DDA0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89A00FE-5795-1345-872F-711D23E976CC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1367147" y="1251461"/>
            <a:ext cx="6172200" cy="12073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3200" b="1" dirty="0">
              <a:solidFill>
                <a:srgbClr val="004E7A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6042" y="2691276"/>
            <a:ext cx="541440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MVH@gov.nt.ca</a:t>
            </a:r>
          </a:p>
          <a:p>
            <a:pPr lvl="0" algn="ctr">
              <a:defRPr/>
            </a:pPr>
            <a:endParaRPr lang="en-US" sz="12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https://www.inf.gov.nt.ca/en/mackenzie-valley-highway-project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17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9552" y="771550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Questions and Comments?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CA" sz="36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Thank You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3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Purpose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462" y="1435509"/>
            <a:ext cx="7527922" cy="23467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700" dirty="0" smtClean="0"/>
              <a:t>To provide an update on Mackenzie Valley Highway (MVH) activities in the Dehcho Region: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200" dirty="0"/>
              <a:t>MVH Environmental Assessment (Wrigley to Norman Wells)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200" dirty="0" smtClean="0"/>
              <a:t>Wrigley to Mount </a:t>
            </a:r>
            <a:r>
              <a:rPr lang="en-CA" sz="2200" dirty="0" err="1" smtClean="0"/>
              <a:t>Gaudet</a:t>
            </a:r>
            <a:r>
              <a:rPr lang="en-CA" sz="2200" dirty="0" smtClean="0"/>
              <a:t> all-weather Access Road (MGAR)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4071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4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9BC47C8-A53A-6E47-A22E-72C5DDFEFB79}"/>
              </a:ext>
            </a:extLst>
          </p:cNvPr>
          <p:cNvSpPr txBox="1">
            <a:spLocks/>
          </p:cNvSpPr>
          <p:nvPr/>
        </p:nvSpPr>
        <p:spPr>
          <a:xfrm>
            <a:off x="4535337" y="72453"/>
            <a:ext cx="3845226" cy="24744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60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96C01D-3729-2442-A989-DE89B763FECF}"/>
              </a:ext>
            </a:extLst>
          </p:cNvPr>
          <p:cNvCxnSpPr>
            <a:cxnSpLocks/>
          </p:cNvCxnSpPr>
          <p:nvPr/>
        </p:nvCxnSpPr>
        <p:spPr>
          <a:xfrm>
            <a:off x="8515350" y="355212"/>
            <a:ext cx="628650" cy="29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02957" y="604253"/>
            <a:ext cx="8112393" cy="9941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>
                <a:solidFill>
                  <a:schemeClr val="accent1"/>
                </a:solidFill>
                <a:latin typeface="+mn-lt"/>
              </a:rPr>
              <a:t>Why Invest in Infrastructure?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766310" y="1244587"/>
            <a:ext cx="3964660" cy="3069095"/>
          </a:xfrm>
          <a:prstGeom prst="rect">
            <a:avLst/>
          </a:prstGeom>
        </p:spPr>
        <p:txBody>
          <a:bodyPr lIns="68580" tIns="34290" rIns="68580" bIns="3429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Improve social opportunities</a:t>
            </a:r>
          </a:p>
          <a:p>
            <a:r>
              <a:rPr lang="en-US" sz="6000" dirty="0"/>
              <a:t>Reduce cost of living and doing business</a:t>
            </a:r>
          </a:p>
          <a:p>
            <a:r>
              <a:rPr lang="en-US" sz="6000" dirty="0"/>
              <a:t>Increase resiliency to impacts of climate change</a:t>
            </a:r>
          </a:p>
          <a:p>
            <a:r>
              <a:rPr lang="en-US" sz="6000" dirty="0" smtClean="0"/>
              <a:t>Support </a:t>
            </a:r>
            <a:r>
              <a:rPr lang="en-US" sz="6000" dirty="0"/>
              <a:t>development of strong northern workforce and business opportunities</a:t>
            </a:r>
          </a:p>
          <a:p>
            <a:r>
              <a:rPr lang="en-US" sz="6000" dirty="0"/>
              <a:t>Promote tourism opportunities</a:t>
            </a:r>
          </a:p>
          <a:p>
            <a:r>
              <a:rPr lang="en-US" sz="6000" dirty="0" smtClean="0"/>
              <a:t>Reduce </a:t>
            </a:r>
            <a:r>
              <a:rPr lang="en-US" sz="6000" dirty="0"/>
              <a:t>greenhouse gas emissions</a:t>
            </a:r>
          </a:p>
          <a:p>
            <a:r>
              <a:rPr lang="en-US" sz="6000" dirty="0"/>
              <a:t>Provide access to mineral and petroleum resources</a:t>
            </a:r>
          </a:p>
          <a:p>
            <a:r>
              <a:rPr lang="en-US" sz="6000" dirty="0" smtClean="0"/>
              <a:t>Green </a:t>
            </a:r>
            <a:r>
              <a:rPr lang="en-US" sz="6000" dirty="0"/>
              <a:t>the mining sector</a:t>
            </a:r>
          </a:p>
          <a:p>
            <a:r>
              <a:rPr lang="en-US" sz="6000" dirty="0"/>
              <a:t>Indigenous economic reconciliation</a:t>
            </a:r>
          </a:p>
          <a:p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2" y="1244588"/>
            <a:ext cx="3995656" cy="2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6457950" y="475297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7A8D2-EC06-3145-98C7-2E9B8A7A35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40762C-AAD6-8945-9A31-9FD03364F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27416" y="1203598"/>
            <a:ext cx="8185067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Developer’s Assessment Report</a:t>
            </a:r>
          </a:p>
          <a:p>
            <a:pPr marL="600075" lvl="1" indent="-2571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Completion of the DAR is the next major </a:t>
            </a:r>
            <a:r>
              <a:rPr lang="en-US" sz="2000" dirty="0" smtClean="0"/>
              <a:t>step</a:t>
            </a:r>
            <a:endParaRPr lang="en-US" sz="2000" dirty="0"/>
          </a:p>
          <a:p>
            <a:pPr marL="600075" lvl="1" indent="-2571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Scope and timing of </a:t>
            </a:r>
            <a:r>
              <a:rPr lang="en-US" sz="2000" dirty="0" smtClean="0">
                <a:solidFill>
                  <a:prstClr val="black"/>
                </a:solidFill>
              </a:rPr>
              <a:t>studies </a:t>
            </a:r>
            <a:r>
              <a:rPr lang="en-US" sz="2000" dirty="0">
                <a:solidFill>
                  <a:prstClr val="black"/>
                </a:solidFill>
              </a:rPr>
              <a:t>required to complete the DAR to be determined</a:t>
            </a:r>
          </a:p>
          <a:p>
            <a:pPr marL="600075" lvl="1" indent="-2571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Preliminary target date for completing DAR is late 2021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4A51C97-4201-6C44-8E22-5D3C99D746D3}"/>
              </a:ext>
            </a:extLst>
          </p:cNvPr>
          <p:cNvSpPr txBox="1">
            <a:spLocks/>
          </p:cNvSpPr>
          <p:nvPr/>
        </p:nvSpPr>
        <p:spPr>
          <a:xfrm>
            <a:off x="649711" y="504265"/>
            <a:ext cx="8232072" cy="5771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rgbClr val="355FAA"/>
                </a:solidFill>
                <a:latin typeface="+mn-lt"/>
              </a:rPr>
              <a:t>MVH Environmental Assessment</a:t>
            </a:r>
            <a:endParaRPr lang="en-US" sz="3600" b="1" dirty="0">
              <a:solidFill>
                <a:srgbClr val="355FAA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34E1D9-4428-0C44-94BC-86A2A699D425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147AE70-8B35-CB49-9882-6418DB99DDA0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89A00FE-5795-1345-872F-711D23E976CC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1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MVH EA – Anticipated Timeline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00190457"/>
              </p:ext>
            </p:extLst>
          </p:nvPr>
        </p:nvGraphicFramePr>
        <p:xfrm>
          <a:off x="323528" y="1347614"/>
          <a:ext cx="87129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3662903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July 2019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33853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Mount Gaudet Access Road (MGAR)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618" y="1435508"/>
            <a:ext cx="7472758" cy="245451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Construction of the MGAR may proceed in advance of the MVH EA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Development of the MGAR will include: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400" dirty="0" smtClean="0"/>
              <a:t>Expansion of quarry at Mount Gaudet 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400" dirty="0" smtClean="0"/>
              <a:t>Relocation of Hodgson Creek Bridge</a:t>
            </a:r>
          </a:p>
        </p:txBody>
      </p:sp>
    </p:spTree>
    <p:extLst>
      <p:ext uri="{BB962C8B-B14F-4D97-AF65-F5344CB8AC3E}">
        <p14:creationId xmlns:p14="http://schemas.microsoft.com/office/powerpoint/2010/main" val="14408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2" y="670672"/>
            <a:ext cx="8752057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MGAR - Anticipated Timeline 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90996382"/>
              </p:ext>
            </p:extLst>
          </p:nvPr>
        </p:nvGraphicFramePr>
        <p:xfrm>
          <a:off x="463970" y="1435509"/>
          <a:ext cx="8208912" cy="233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4" y="3518887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July 2019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10073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78272" y="483518"/>
            <a:ext cx="8752056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Planned Studies – MVH EA and MGAR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737" y="1059582"/>
            <a:ext cx="748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Studies to be completed will include:</a:t>
            </a:r>
          </a:p>
          <a:p>
            <a:endParaRPr lang="en-CA" sz="1600" dirty="0" smtClean="0"/>
          </a:p>
          <a:p>
            <a:endParaRPr lang="en-CA" sz="1600" dirty="0" smtClean="0"/>
          </a:p>
          <a:p>
            <a:endParaRPr lang="en-CA" sz="1600" dirty="0"/>
          </a:p>
          <a:p>
            <a:endParaRPr lang="en-CA" sz="1600" dirty="0" smtClean="0"/>
          </a:p>
          <a:p>
            <a:endParaRPr lang="en-CA" sz="1600" dirty="0"/>
          </a:p>
          <a:p>
            <a:pPr indent="-457200"/>
            <a:endParaRPr lang="en-CA" sz="1600" dirty="0"/>
          </a:p>
          <a:p>
            <a:pPr indent="-457200"/>
            <a:endParaRPr lang="en-CA" sz="1600" dirty="0" smtClean="0"/>
          </a:p>
          <a:p>
            <a:pPr indent="-457200"/>
            <a:endParaRPr lang="en-CA" sz="1600" dirty="0" smtClean="0"/>
          </a:p>
          <a:p>
            <a:pPr indent="-457200"/>
            <a:endParaRPr lang="en-CA" sz="1600" dirty="0" smtClean="0"/>
          </a:p>
          <a:p>
            <a:pPr indent="-457200"/>
            <a:r>
              <a:rPr lang="en-CA" sz="1600" dirty="0" smtClean="0"/>
              <a:t>The GNWT is also in the process of acquiring land access and permits for the MGAR and associated projects.</a:t>
            </a:r>
          </a:p>
          <a:p>
            <a:endParaRPr lang="en-C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43723"/>
            <a:ext cx="8298197" cy="2738057"/>
          </a:xfrm>
          <a:prstGeom prst="rect">
            <a:avLst/>
          </a:prstGeom>
          <a:noFill/>
        </p:spPr>
        <p:txBody>
          <a:bodyPr wrap="square" lIns="68580" tIns="34290" rIns="68580" bIns="34290" numCol="3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Environmental 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Wildlife Desktop Studies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Wildlife Field Studies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Archaeological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Overview Assessment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Impact Assessment (if required)</a:t>
            </a:r>
            <a:endParaRPr lang="en-CA" sz="12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 Land use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Socio-economic</a:t>
            </a:r>
            <a:endParaRPr lang="en-CA" sz="1200" dirty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     Traditional knowledge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      Engineering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Geotechnical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Route </a:t>
            </a:r>
            <a:r>
              <a:rPr lang="en-CA" sz="1200" dirty="0"/>
              <a:t>d</a:t>
            </a:r>
            <a:r>
              <a:rPr lang="en-CA" sz="1200" dirty="0" smtClean="0"/>
              <a:t>esign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Hydrology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Thermal analysis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CA" sz="1200" dirty="0" smtClean="0"/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CA" sz="1200" dirty="0"/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err="1" smtClean="0"/>
              <a:t>LiDAR</a:t>
            </a:r>
            <a:r>
              <a:rPr lang="en-CA" sz="1200" dirty="0" smtClean="0"/>
              <a:t> (Hodgson Creek)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Terrain and air photo analysis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200" dirty="0" smtClean="0"/>
              <a:t>Topogra</a:t>
            </a:r>
            <a:r>
              <a:rPr lang="en-CA" sz="1200" dirty="0"/>
              <a:t>p</a:t>
            </a:r>
            <a:r>
              <a:rPr lang="en-CA" sz="1200" dirty="0" smtClean="0"/>
              <a:t>hy</a:t>
            </a:r>
          </a:p>
          <a:p>
            <a:pPr>
              <a:spcAft>
                <a:spcPts val="600"/>
              </a:spcAft>
            </a:pPr>
            <a:endParaRPr lang="en-CA" sz="12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0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000" dirty="0" smtClean="0"/>
          </a:p>
        </p:txBody>
      </p:sp>
    </p:spTree>
    <p:extLst>
      <p:ext uri="{BB962C8B-B14F-4D97-AF65-F5344CB8AC3E}">
        <p14:creationId xmlns:p14="http://schemas.microsoft.com/office/powerpoint/2010/main" val="31981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" y="0"/>
            <a:ext cx="9140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500463" y="1435509"/>
            <a:ext cx="716889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t">
              <a:spcAft>
                <a:spcPts val="450"/>
              </a:spcAft>
            </a:pPr>
            <a:endParaRPr lang="en-US" sz="27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992C419-671D-3F41-B618-4D1A0909A8ED}"/>
              </a:ext>
            </a:extLst>
          </p:cNvPr>
          <p:cNvSpPr txBox="1">
            <a:spLocks/>
          </p:cNvSpPr>
          <p:nvPr/>
        </p:nvSpPr>
        <p:spPr>
          <a:xfrm>
            <a:off x="5486399" y="107556"/>
            <a:ext cx="2883920" cy="3030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4950"/>
              </a:lnSpc>
            </a:pPr>
            <a:r>
              <a:rPr lang="it-IT" sz="1200" b="1" dirty="0">
                <a:solidFill>
                  <a:srgbClr val="00BE95"/>
                </a:solidFill>
                <a:latin typeface="+mn-lt"/>
              </a:rPr>
              <a:t>CONNECTING TO OPPORTUNITIES</a:t>
            </a:r>
            <a:endParaRPr lang="en-US" sz="1200" b="1" dirty="0">
              <a:solidFill>
                <a:srgbClr val="00BE95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20C5F0E-9FA0-464C-9031-1AF47AEE11D5}"/>
              </a:ext>
            </a:extLst>
          </p:cNvPr>
          <p:cNvCxnSpPr/>
          <p:nvPr/>
        </p:nvCxnSpPr>
        <p:spPr>
          <a:xfrm>
            <a:off x="0" y="355212"/>
            <a:ext cx="6042259" cy="0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4C47F3A-2EEF-1E47-9A43-665B47F6BC47}"/>
              </a:ext>
            </a:extLst>
          </p:cNvPr>
          <p:cNvCxnSpPr>
            <a:cxnSpLocks/>
          </p:cNvCxnSpPr>
          <p:nvPr/>
        </p:nvCxnSpPr>
        <p:spPr>
          <a:xfrm flipV="1">
            <a:off x="8483253" y="355000"/>
            <a:ext cx="658462" cy="212"/>
          </a:xfrm>
          <a:prstGeom prst="line">
            <a:avLst/>
          </a:prstGeom>
          <a:ln>
            <a:solidFill>
              <a:srgbClr val="00B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00463" y="670672"/>
            <a:ext cx="7886700" cy="437871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600" b="1" spc="-113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Memorandum of Understanding</a:t>
            </a:r>
            <a:endParaRPr lang="en-CA" sz="2300" b="1" spc="-113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A8D2-EC06-3145-98C7-2E9B8A7A354B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633" y="1347614"/>
            <a:ext cx="5528543" cy="21313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Proposed MOU between GNWT and </a:t>
            </a:r>
            <a:r>
              <a:rPr lang="en-CA" sz="2400" dirty="0" err="1"/>
              <a:t>Pehdzéh</a:t>
            </a:r>
            <a:r>
              <a:rPr lang="en-CA" sz="2400" dirty="0"/>
              <a:t> Kı̨́ First Nation </a:t>
            </a:r>
            <a:r>
              <a:rPr lang="en-CA" sz="2200" dirty="0" smtClean="0"/>
              <a:t>(PKFN)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Cooperation </a:t>
            </a:r>
            <a:r>
              <a:rPr lang="en-US" sz="2200" dirty="0"/>
              <a:t>on the Advancement of the </a:t>
            </a:r>
            <a:r>
              <a:rPr lang="en-US" sz="2200" dirty="0" smtClean="0"/>
              <a:t>MVH </a:t>
            </a:r>
            <a:r>
              <a:rPr lang="en-US" sz="2200" dirty="0"/>
              <a:t>through the Environmental Review and Regulatory </a:t>
            </a:r>
            <a:r>
              <a:rPr lang="en-US" sz="2200" dirty="0" smtClean="0"/>
              <a:t>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96" y="971753"/>
            <a:ext cx="2157609" cy="1508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55891"/>
            <a:ext cx="2486429" cy="13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753</Words>
  <Application>Microsoft Office PowerPoint</Application>
  <PresentationFormat>On-screen Show (16:9)</PresentationFormat>
  <Paragraphs>172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GNWT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Vandenberg</dc:creator>
  <cp:lastModifiedBy>Darren P Campbell</cp:lastModifiedBy>
  <cp:revision>157</cp:revision>
  <dcterms:created xsi:type="dcterms:W3CDTF">2019-07-10T17:18:00Z</dcterms:created>
  <dcterms:modified xsi:type="dcterms:W3CDTF">2019-11-04T18:26:14Z</dcterms:modified>
</cp:coreProperties>
</file>