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75" r:id="rId3"/>
    <p:sldId id="284" r:id="rId4"/>
    <p:sldId id="283" r:id="rId5"/>
    <p:sldId id="266" r:id="rId6"/>
    <p:sldId id="260" r:id="rId7"/>
    <p:sldId id="267" r:id="rId8"/>
    <p:sldId id="276" r:id="rId9"/>
    <p:sldId id="263" r:id="rId10"/>
    <p:sldId id="281" r:id="rId11"/>
    <p:sldId id="268" r:id="rId12"/>
    <p:sldId id="269" r:id="rId13"/>
    <p:sldId id="280" r:id="rId14"/>
    <p:sldId id="282" r:id="rId15"/>
    <p:sldId id="277" r:id="rId16"/>
    <p:sldId id="279" r:id="rId17"/>
    <p:sldId id="271" r:id="rId1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E7A"/>
    <a:srgbClr val="0076B6"/>
    <a:srgbClr val="2353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847" autoAdjust="0"/>
  </p:normalViewPr>
  <p:slideViewPr>
    <p:cSldViewPr>
      <p:cViewPr>
        <p:scale>
          <a:sx n="118" d="100"/>
          <a:sy n="118" d="100"/>
        </p:scale>
        <p:origin x="-1350" y="-3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 /><Relationship Id="rId1" Type="http://schemas.openxmlformats.org/officeDocument/2006/relationships/oleObject" Target="http://diims.pws.gov.nt.ca/yk32vapp06pdav/nodes/78907178/MVH%20Poster%20Data%20(1).xlsx" TargetMode="External" 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 /><Relationship Id="rId1" Type="http://schemas.openxmlformats.org/officeDocument/2006/relationships/oleObject" Target="http://diims.pws.gov.nt.ca/yk32vapp06pdav/nodes/78907178/MVH%20Poster%20Data%20(1).xlsx" TargetMode="External" 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6813015734014034E-2"/>
          <c:y val="8.3169291338582668E-2"/>
          <c:w val="0.67773174422309368"/>
          <c:h val="0.7205191171684014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'Dehcho Projects'!$B$5</c:f>
              <c:strCache>
                <c:ptCount val="1"/>
                <c:pt idx="0">
                  <c:v>Prepare and Submit Developers Assessment Report  - September 2021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invertIfNegative val="0"/>
          <c:val>
            <c:numRef>
              <c:f>'Dehcho Projects'!$B$6</c:f>
              <c:numCache>
                <c:formatCode>0.0</c:formatCode>
                <c:ptCount val="1"/>
                <c:pt idx="0">
                  <c:v>2.5</c:v>
                </c:pt>
              </c:numCache>
            </c:numRef>
          </c:val>
        </c:ser>
        <c:ser>
          <c:idx val="1"/>
          <c:order val="1"/>
          <c:tx>
            <c:strRef>
              <c:f>'Dehcho Projects'!$C$5</c:f>
              <c:strCache>
                <c:ptCount val="1"/>
                <c:pt idx="0">
                  <c:v>Complete Environmental Assessment - September 2022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val>
            <c:numRef>
              <c:f>'Dehcho Projects'!$C$6</c:f>
              <c:numCache>
                <c:formatCode>0.0</c:formatCode>
                <c:ptCount val="1"/>
                <c:pt idx="0">
                  <c:v>1</c:v>
                </c:pt>
              </c:numCache>
            </c:numRef>
          </c:val>
        </c:ser>
        <c:ser>
          <c:idx val="2"/>
          <c:order val="2"/>
          <c:tx>
            <c:strRef>
              <c:f>'Dehcho Projects'!$D$5</c:f>
              <c:strCache>
                <c:ptCount val="1"/>
                <c:pt idx="0">
                  <c:v>Regulatory Approvals - September 2023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invertIfNegative val="0"/>
          <c:val>
            <c:numRef>
              <c:f>'Dehcho Projects'!$D$6</c:f>
              <c:numCache>
                <c:formatCode>0.0</c:formatCode>
                <c:ptCount val="1"/>
                <c:pt idx="0">
                  <c:v>1</c:v>
                </c:pt>
              </c:numCache>
            </c:numRef>
          </c:val>
        </c:ser>
        <c:ser>
          <c:idx val="3"/>
          <c:order val="3"/>
          <c:tx>
            <c:strRef>
              <c:f>'Dehcho Projects'!$E$5</c:f>
              <c:strCache>
                <c:ptCount val="1"/>
                <c:pt idx="0">
                  <c:v>Construction Contract - March 2024</c:v>
                </c:pt>
              </c:strCache>
            </c:strRef>
          </c:tx>
          <c:spPr>
            <a:solidFill>
              <a:srgbClr val="FEBE10"/>
            </a:solidFill>
          </c:spPr>
          <c:invertIfNegative val="0"/>
          <c:val>
            <c:numRef>
              <c:f>'Dehcho Projects'!$E$6</c:f>
              <c:numCache>
                <c:formatCode>0.0</c:formatCode>
                <c:ptCount val="1"/>
                <c:pt idx="0">
                  <c:v>0.5</c:v>
                </c:pt>
              </c:numCache>
            </c:numRef>
          </c:val>
        </c:ser>
        <c:ser>
          <c:idx val="4"/>
          <c:order val="4"/>
          <c:tx>
            <c:strRef>
              <c:f>'Dehcho Projects'!$F$5</c:f>
              <c:strCache>
                <c:ptCount val="1"/>
                <c:pt idx="0">
                  <c:v>Potential Construction Start Date - September 2024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</c:spPr>
          <c:invertIfNegative val="0"/>
          <c:val>
            <c:numRef>
              <c:f>'Dehcho Projects'!$F$6</c:f>
              <c:numCache>
                <c:formatCode>0.0</c:formatCode>
                <c:ptCount val="1"/>
                <c:pt idx="0">
                  <c:v>0.5</c:v>
                </c:pt>
              </c:numCache>
            </c:numRef>
          </c:val>
        </c:ser>
        <c:ser>
          <c:idx val="5"/>
          <c:order val="5"/>
          <c:tx>
            <c:strRef>
              <c:f>'Dehcho Projects'!$G$5</c:f>
              <c:strCache>
                <c:ptCount val="1"/>
                <c:pt idx="0">
                  <c:v>Construction Timeline to be Confirmed</c:v>
                </c:pt>
              </c:strCache>
            </c:strRef>
          </c:tx>
          <c:spPr>
            <a:gradFill>
              <a:gsLst>
                <a:gs pos="47000">
                  <a:srgbClr val="9BBB59"/>
                </a:gs>
                <a:gs pos="72000">
                  <a:schemeClr val="bg1"/>
                </a:gs>
              </a:gsLst>
              <a:lin ang="21594000" scaled="0"/>
            </a:gradFill>
          </c:spPr>
          <c:invertIfNegative val="0"/>
          <c:dPt>
            <c:idx val="0"/>
            <c:invertIfNegative val="0"/>
            <c:bubble3D val="0"/>
            <c:spPr>
              <a:gradFill flip="none" rotWithShape="1">
                <a:gsLst>
                  <a:gs pos="47000">
                    <a:srgbClr val="9BBB59"/>
                  </a:gs>
                  <a:gs pos="72000">
                    <a:schemeClr val="bg1"/>
                  </a:gs>
                </a:gsLst>
                <a:lin ang="21594000" scaled="0"/>
                <a:tileRect/>
              </a:gradFill>
            </c:spPr>
          </c:dPt>
          <c:val>
            <c:numRef>
              <c:f>'Dehcho Projects'!$G$6</c:f>
              <c:numCache>
                <c:formatCode>0.0</c:formatCode>
                <c:ptCount val="1"/>
                <c:pt idx="0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5"/>
        <c:overlap val="100"/>
        <c:axId val="238865792"/>
        <c:axId val="239027328"/>
      </c:barChart>
      <c:catAx>
        <c:axId val="238865792"/>
        <c:scaling>
          <c:orientation val="minMax"/>
        </c:scaling>
        <c:delete val="1"/>
        <c:axPos val="l"/>
        <c:majorTickMark val="out"/>
        <c:minorTickMark val="none"/>
        <c:tickLblPos val="nextTo"/>
        <c:crossAx val="239027328"/>
        <c:crosses val="autoZero"/>
        <c:auto val="1"/>
        <c:lblAlgn val="ctr"/>
        <c:lblOffset val="100"/>
        <c:noMultiLvlLbl val="0"/>
      </c:catAx>
      <c:valAx>
        <c:axId val="239027328"/>
        <c:scaling>
          <c:orientation val="minMax"/>
          <c:max val="10"/>
        </c:scaling>
        <c:delete val="0"/>
        <c:axPos val="b"/>
        <c:majorGridlines>
          <c:spPr>
            <a:ln w="9525" cap="flat" cmpd="sng" algn="ctr">
              <a:solidFill>
                <a:schemeClr val="dk1">
                  <a:shade val="95000"/>
                  <a:satMod val="105000"/>
                </a:schemeClr>
              </a:solidFill>
              <a:prstDash val="solid"/>
            </a:ln>
            <a:effectLst/>
          </c:spPr>
        </c:majorGridlines>
        <c:title>
          <c:tx>
            <c:rich>
              <a:bodyPr/>
              <a:lstStyle/>
              <a:p>
                <a:pPr>
                  <a:defRPr sz="1400"/>
                </a:pPr>
                <a:r>
                  <a:rPr lang="en-CA" sz="1400"/>
                  <a:t>Years to Completion</a:t>
                </a:r>
              </a:p>
            </c:rich>
          </c:tx>
          <c:layout>
            <c:manualLayout>
              <c:xMode val="edge"/>
              <c:yMode val="edge"/>
              <c:x val="0.32099617645686329"/>
              <c:y val="0.88498230134923284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spPr>
          <a:ln>
            <a:solidFill>
              <a:srgbClr val="000000"/>
            </a:solidFill>
          </a:ln>
        </c:spPr>
        <c:txPr>
          <a:bodyPr/>
          <a:lstStyle/>
          <a:p>
            <a:pPr>
              <a:defRPr sz="1100"/>
            </a:pPr>
            <a:endParaRPr lang="en-US"/>
          </a:p>
        </c:txPr>
        <c:crossAx val="238865792"/>
        <c:crosses val="autoZero"/>
        <c:crossBetween val="between"/>
        <c:majorUnit val="1"/>
      </c:valAx>
      <c:spPr>
        <a:noFill/>
      </c:spPr>
    </c:plotArea>
    <c:legend>
      <c:legendPos val="r"/>
      <c:layout>
        <c:manualLayout>
          <c:xMode val="edge"/>
          <c:yMode val="edge"/>
          <c:x val="0.74380284695036936"/>
          <c:y val="5.475618751319631E-2"/>
          <c:w val="0.25619716840547357"/>
          <c:h val="0.83382324803416907"/>
        </c:manualLayout>
      </c:layout>
      <c:overlay val="0"/>
      <c:txPr>
        <a:bodyPr/>
        <a:lstStyle/>
        <a:p>
          <a:pPr>
            <a:defRPr sz="900" b="0"/>
          </a:pPr>
          <a:endParaRPr lang="en-US"/>
        </a:p>
      </c:txPr>
    </c:legend>
    <c:plotVisOnly val="1"/>
    <c:dispBlanksAs val="gap"/>
    <c:showDLblsOverMax val="0"/>
  </c:chart>
  <c:spPr>
    <a:noFill/>
    <a:ln w="12700">
      <a:noFill/>
    </a:ln>
  </c:sp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2943438383389501E-2"/>
          <c:y val="4.6086530545246571E-2"/>
          <c:w val="0.44156302321184587"/>
          <c:h val="0.7336870110337331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'Dehcho Projects'!$B$35</c:f>
              <c:strCache>
                <c:ptCount val="1"/>
                <c:pt idx="0">
                  <c:v>Submit Regulatory Applications - January 2020</c:v>
                </c:pt>
              </c:strCache>
            </c:strRef>
          </c:tx>
          <c:invertIfNegative val="0"/>
          <c:val>
            <c:numRef>
              <c:f>'Dehcho Projects'!$B$36</c:f>
              <c:numCache>
                <c:formatCode>General</c:formatCode>
                <c:ptCount val="1"/>
                <c:pt idx="0">
                  <c:v>0.57999999999999996</c:v>
                </c:pt>
              </c:numCache>
            </c:numRef>
          </c:val>
        </c:ser>
        <c:ser>
          <c:idx val="1"/>
          <c:order val="1"/>
          <c:tx>
            <c:strRef>
              <c:f>'Dehcho Projects'!$C$35</c:f>
              <c:strCache>
                <c:ptCount val="1"/>
                <c:pt idx="0">
                  <c:v>Regulatory Approvals - April 2020 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invertIfNegative val="0"/>
          <c:val>
            <c:numRef>
              <c:f>'Dehcho Projects'!$C$36</c:f>
              <c:numCache>
                <c:formatCode>General</c:formatCode>
                <c:ptCount val="1"/>
                <c:pt idx="0">
                  <c:v>0.25</c:v>
                </c:pt>
              </c:numCache>
            </c:numRef>
          </c:val>
        </c:ser>
        <c:ser>
          <c:idx val="2"/>
          <c:order val="2"/>
          <c:tx>
            <c:strRef>
              <c:f>'Dehcho Projects'!$D$35</c:f>
              <c:strCache>
                <c:ptCount val="1"/>
                <c:pt idx="0">
                  <c:v>Contract Awarded - November 2020</c:v>
                </c:pt>
              </c:strCache>
            </c:strRef>
          </c:tx>
          <c:spPr>
            <a:solidFill>
              <a:srgbClr val="FEBE10"/>
            </a:solidFill>
          </c:spPr>
          <c:invertIfNegative val="0"/>
          <c:val>
            <c:numRef>
              <c:f>'Dehcho Projects'!$D$36</c:f>
              <c:numCache>
                <c:formatCode>General</c:formatCode>
                <c:ptCount val="1"/>
                <c:pt idx="0">
                  <c:v>0.57999999999999996</c:v>
                </c:pt>
              </c:numCache>
            </c:numRef>
          </c:val>
        </c:ser>
        <c:ser>
          <c:idx val="3"/>
          <c:order val="3"/>
          <c:tx>
            <c:strRef>
              <c:f>'Dehcho Projects'!$E$35</c:f>
              <c:strCache>
                <c:ptCount val="1"/>
                <c:pt idx="0">
                  <c:v>Construction Phase - November 2020 to December 2022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val>
            <c:numRef>
              <c:f>'Dehcho Projects'!$E$36</c:f>
              <c:numCache>
                <c:formatCode>General</c:formatCode>
                <c:ptCount val="1"/>
                <c:pt idx="0">
                  <c:v>2.08</c:v>
                </c:pt>
              </c:numCache>
            </c:numRef>
          </c:val>
        </c:ser>
        <c:ser>
          <c:idx val="4"/>
          <c:order val="4"/>
          <c:tx>
            <c:strRef>
              <c:f>'Dehcho Projects'!$F$35</c:f>
              <c:strCache>
                <c:ptCount val="1"/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val>
            <c:numRef>
              <c:f>'Dehcho Projects'!$F$36</c:f>
              <c:numCache>
                <c:formatCode>General</c:formatCode>
                <c:ptCount val="1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5"/>
        <c:overlap val="100"/>
        <c:axId val="239363584"/>
        <c:axId val="239365120"/>
      </c:barChart>
      <c:catAx>
        <c:axId val="239363584"/>
        <c:scaling>
          <c:orientation val="minMax"/>
        </c:scaling>
        <c:delete val="1"/>
        <c:axPos val="l"/>
        <c:majorTickMark val="out"/>
        <c:minorTickMark val="none"/>
        <c:tickLblPos val="nextTo"/>
        <c:crossAx val="239365120"/>
        <c:crosses val="autoZero"/>
        <c:auto val="1"/>
        <c:lblAlgn val="ctr"/>
        <c:lblOffset val="100"/>
        <c:noMultiLvlLbl val="0"/>
      </c:catAx>
      <c:valAx>
        <c:axId val="239365120"/>
        <c:scaling>
          <c:orientation val="minMax"/>
          <c:max val="4"/>
          <c:min val="0"/>
        </c:scaling>
        <c:delete val="0"/>
        <c:axPos val="b"/>
        <c:majorGridlines>
          <c:spPr>
            <a:ln>
              <a:solidFill>
                <a:srgbClr val="000000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sz="1200"/>
                </a:pPr>
                <a:r>
                  <a:rPr lang="en-CA" sz="1200" dirty="0"/>
                  <a:t>Years to Completion</a:t>
                </a:r>
              </a:p>
            </c:rich>
          </c:tx>
          <c:layout>
            <c:manualLayout>
              <c:xMode val="edge"/>
              <c:yMode val="edge"/>
              <c:x val="0.17433698887258142"/>
              <c:y val="0.9041819591669936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rgbClr val="000000"/>
            </a:solidFill>
          </a:ln>
        </c:spPr>
        <c:crossAx val="239363584"/>
        <c:crossesAt val="1"/>
        <c:crossBetween val="between"/>
        <c:majorUnit val="1"/>
        <c:minorUnit val="0.1"/>
      </c:valAx>
      <c:spPr>
        <a:noFill/>
      </c:spPr>
    </c:plotArea>
    <c:legend>
      <c:legendPos val="r"/>
      <c:layout>
        <c:manualLayout>
          <c:xMode val="edge"/>
          <c:yMode val="edge"/>
          <c:x val="0.49606281563257104"/>
          <c:y val="9.6019376057437392E-2"/>
          <c:w val="0.49929588720161694"/>
          <c:h val="0.80796124788512524"/>
        </c:manualLayout>
      </c:layout>
      <c:overlay val="0"/>
      <c:spPr>
        <a:noFill/>
        <a:ln>
          <a:noFill/>
        </a:ln>
      </c:spPr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0.75031</cdr:x>
      <cdr:y>0.77778</cdr:y>
    </cdr:from>
    <cdr:to>
      <cdr:x>0.75556</cdr:x>
      <cdr:y>0.79541</cdr:y>
    </cdr:to>
    <cdr:sp macro="" textlink="">
      <cdr:nvSpPr>
        <cdr:cNvPr id="3" name="Rectangle 2"/>
        <cdr:cNvSpPr/>
      </cdr:nvSpPr>
      <cdr:spPr>
        <a:xfrm xmlns:a="http://schemas.openxmlformats.org/drawingml/2006/main" flipV="1">
          <a:off x="6537418" y="2016224"/>
          <a:ext cx="45719" cy="45719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3"/>
        </a:solidFill>
        <a:ln xmlns:a="http://schemas.openxmlformats.org/drawingml/2006/main">
          <a:solidFill>
            <a:schemeClr val="accent3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0.52087</cdr:x>
      <cdr:y>0.78453</cdr:y>
    </cdr:from>
    <cdr:to>
      <cdr:x>0.55331</cdr:x>
      <cdr:y>0.87688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4275797" y="1835326"/>
          <a:ext cx="266297" cy="21604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1EA3FA-F7CF-4539-AA6B-1C731E9A1CE8}" type="datetimeFigureOut">
              <a:rPr lang="en-CA" smtClean="0"/>
              <a:t>2019-11-04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50A088-1DBE-4ECF-98A2-B3C5A164E1F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19023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FCB0B0-8954-4F6D-AAA2-0599108EB7B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6860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FCB0B0-8954-4F6D-AAA2-0599108EB7B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6860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FCB0B0-8954-4F6D-AAA2-0599108EB7B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6860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FCB0B0-8954-4F6D-AAA2-0599108EB7B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6860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FCB0B0-8954-4F6D-AAA2-0599108EB7B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6860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FCB0B0-8954-4F6D-AAA2-0599108EB7B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6860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FCB0B0-8954-4F6D-AAA2-0599108EB7B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6860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FCB0B0-8954-4F6D-AAA2-0599108EB7B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691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FCB0B0-8954-4F6D-AAA2-0599108EB7B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1261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FCB0B0-8954-4F6D-AAA2-0599108EB7B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1291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FCB0B0-8954-4F6D-AAA2-0599108EB7B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6860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FCB0B0-8954-4F6D-AAA2-0599108EB7B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6860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FCB0B0-8954-4F6D-AAA2-0599108EB7B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6860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FCB0B0-8954-4F6D-AAA2-0599108EB7B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6860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FCB0B0-8954-4F6D-AAA2-0599108EB7B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6860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FCB0B0-8954-4F6D-AAA2-0599108EB7B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686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4AE35-3567-48D1-B72B-964F4EA96CC0}" type="datetimeFigureOut">
              <a:rPr lang="en-CA" smtClean="0"/>
              <a:t>2019-11-04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70782-1257-469A-9280-40CB86A1C38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96764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4AE35-3567-48D1-B72B-964F4EA96CC0}" type="datetimeFigureOut">
              <a:rPr lang="en-CA" smtClean="0"/>
              <a:t>2019-11-04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70782-1257-469A-9280-40CB86A1C38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0249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4AE35-3567-48D1-B72B-964F4EA96CC0}" type="datetimeFigureOut">
              <a:rPr lang="en-CA" smtClean="0"/>
              <a:t>2019-11-04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70782-1257-469A-9280-40CB86A1C38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28289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4AE35-3567-48D1-B72B-964F4EA96CC0}" type="datetimeFigureOut">
              <a:rPr lang="en-CA" smtClean="0"/>
              <a:t>2019-11-04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70782-1257-469A-9280-40CB86A1C38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72365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4AE35-3567-48D1-B72B-964F4EA96CC0}" type="datetimeFigureOut">
              <a:rPr lang="en-CA" smtClean="0"/>
              <a:t>2019-11-04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70782-1257-469A-9280-40CB86A1C38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46880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4AE35-3567-48D1-B72B-964F4EA96CC0}" type="datetimeFigureOut">
              <a:rPr lang="en-CA" smtClean="0"/>
              <a:t>2019-11-04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70782-1257-469A-9280-40CB86A1C38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21081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4AE35-3567-48D1-B72B-964F4EA96CC0}" type="datetimeFigureOut">
              <a:rPr lang="en-CA" smtClean="0"/>
              <a:t>2019-11-04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70782-1257-469A-9280-40CB86A1C38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69302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4AE35-3567-48D1-B72B-964F4EA96CC0}" type="datetimeFigureOut">
              <a:rPr lang="en-CA" smtClean="0"/>
              <a:t>2019-11-04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70782-1257-469A-9280-40CB86A1C38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55513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4AE35-3567-48D1-B72B-964F4EA96CC0}" type="datetimeFigureOut">
              <a:rPr lang="en-CA" smtClean="0"/>
              <a:t>2019-11-04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70782-1257-469A-9280-40CB86A1C38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67116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4AE35-3567-48D1-B72B-964F4EA96CC0}" type="datetimeFigureOut">
              <a:rPr lang="en-CA" smtClean="0"/>
              <a:t>2019-11-04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70782-1257-469A-9280-40CB86A1C38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47266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4AE35-3567-48D1-B72B-964F4EA96CC0}" type="datetimeFigureOut">
              <a:rPr lang="en-CA" smtClean="0"/>
              <a:t>2019-11-04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70782-1257-469A-9280-40CB86A1C38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89643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4AE35-3567-48D1-B72B-964F4EA96CC0}" type="datetimeFigureOut">
              <a:rPr lang="en-CA" smtClean="0"/>
              <a:t>2019-11-04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70782-1257-469A-9280-40CB86A1C38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57879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B5D4FAAB-52C5-7D40-8FA2-6A4F2A4351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45000"/>
                    </a14:imgEffect>
                    <a14:imgEffect>
                      <a14:brightnessContrast contrast="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999683"/>
            <a:ext cx="9144001" cy="387632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1655B9AF-8C9E-F948-83AA-EDE9313551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61"/>
          <a:stretch/>
        </p:blipFill>
        <p:spPr>
          <a:xfrm>
            <a:off x="-1" y="3954829"/>
            <a:ext cx="9144001" cy="118867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3702A71C-0E11-7048-B08B-077D65AFB0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73" r="21496"/>
          <a:stretch/>
        </p:blipFill>
        <p:spPr>
          <a:xfrm>
            <a:off x="-1" y="620462"/>
            <a:ext cx="9144001" cy="2013505"/>
          </a:xfrm>
          <a:prstGeom prst="rect">
            <a:avLst/>
          </a:prstGeom>
        </p:spPr>
      </p:pic>
      <p:sp>
        <p:nvSpPr>
          <p:cNvPr id="17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A8D2-EC06-3145-98C7-2E9B8A7A354B}" type="slidenum">
              <a:rPr lang="en-US" smtClean="0"/>
              <a:t>1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-1" y="0"/>
            <a:ext cx="9144001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CA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91A67892-9B20-0640-B910-4F88EF50D43C}"/>
              </a:ext>
            </a:extLst>
          </p:cNvPr>
          <p:cNvCxnSpPr>
            <a:cxnSpLocks/>
          </p:cNvCxnSpPr>
          <p:nvPr/>
        </p:nvCxnSpPr>
        <p:spPr>
          <a:xfrm>
            <a:off x="0" y="215003"/>
            <a:ext cx="9144001" cy="0"/>
          </a:xfrm>
          <a:prstGeom prst="line">
            <a:avLst/>
          </a:prstGeom>
          <a:ln w="12700">
            <a:solidFill>
              <a:srgbClr val="00BE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5955263" y="99587"/>
            <a:ext cx="2269847" cy="2308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CA" dirty="0"/>
          </a:p>
        </p:txBody>
      </p:sp>
      <p:sp>
        <p:nvSpPr>
          <p:cNvPr id="21" name="TextBox 20"/>
          <p:cNvSpPr txBox="1"/>
          <p:nvPr/>
        </p:nvSpPr>
        <p:spPr>
          <a:xfrm>
            <a:off x="5173686" y="99586"/>
            <a:ext cx="3051424" cy="25391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en-CA" sz="1200" b="1" dirty="0">
                <a:solidFill>
                  <a:srgbClr val="0DAF79"/>
                </a:solidFill>
              </a:rPr>
              <a:t>CONNECTING TO OPPORTUNITIES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2393" y="222689"/>
            <a:ext cx="4957510" cy="145424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CA" sz="3600" b="1" spc="-113" dirty="0">
                <a:solidFill>
                  <a:srgbClr val="355FAA"/>
                </a:solidFill>
              </a:rPr>
              <a:t>Mackenzie Valley Highway</a:t>
            </a:r>
          </a:p>
          <a:p>
            <a:r>
              <a:rPr lang="en-CA" sz="2400" b="1" spc="-113" dirty="0" smtClean="0">
                <a:solidFill>
                  <a:srgbClr val="355FAA"/>
                </a:solidFill>
              </a:rPr>
              <a:t>Wrigley Community Meeting</a:t>
            </a:r>
          </a:p>
          <a:p>
            <a:r>
              <a:rPr lang="it-IT" sz="1500" b="1" dirty="0" smtClean="0"/>
              <a:t>Department of Infrastructure</a:t>
            </a:r>
          </a:p>
          <a:p>
            <a:r>
              <a:rPr lang="it-IT" sz="1500" dirty="0" smtClean="0"/>
              <a:t>July </a:t>
            </a:r>
            <a:r>
              <a:rPr lang="it-IT" sz="1500" dirty="0"/>
              <a:t>2019</a:t>
            </a:r>
          </a:p>
        </p:txBody>
      </p:sp>
    </p:spTree>
    <p:extLst>
      <p:ext uri="{BB962C8B-B14F-4D97-AF65-F5344CB8AC3E}">
        <p14:creationId xmlns:p14="http://schemas.microsoft.com/office/powerpoint/2010/main" val="1873792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295">
        <p:fade/>
      </p:transition>
    </mc:Choice>
    <mc:Fallback xmlns="">
      <p:transition spd="med" advTm="529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8" y="0"/>
            <a:ext cx="9140429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8DCCE334-537E-4945-B896-3853DE6F6FF2}"/>
              </a:ext>
            </a:extLst>
          </p:cNvPr>
          <p:cNvSpPr/>
          <p:nvPr/>
        </p:nvSpPr>
        <p:spPr>
          <a:xfrm>
            <a:off x="500463" y="1435509"/>
            <a:ext cx="7168896" cy="4847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fontAlgn="t">
              <a:spcAft>
                <a:spcPts val="450"/>
              </a:spcAft>
            </a:pPr>
            <a:endParaRPr lang="en-US" sz="2700" dirty="0"/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F992C419-671D-3F41-B618-4D1A0909A8ED}"/>
              </a:ext>
            </a:extLst>
          </p:cNvPr>
          <p:cNvSpPr txBox="1">
            <a:spLocks/>
          </p:cNvSpPr>
          <p:nvPr/>
        </p:nvSpPr>
        <p:spPr>
          <a:xfrm>
            <a:off x="5486399" y="107556"/>
            <a:ext cx="2883920" cy="30304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ts val="4950"/>
              </a:lnSpc>
            </a:pPr>
            <a:r>
              <a:rPr lang="it-IT" sz="1200" b="1" dirty="0">
                <a:solidFill>
                  <a:srgbClr val="00BE95"/>
                </a:solidFill>
                <a:latin typeface="+mn-lt"/>
              </a:rPr>
              <a:t>CONNECTING TO OPPORTUNITIES</a:t>
            </a:r>
            <a:endParaRPr lang="en-US" sz="1200" b="1" dirty="0">
              <a:solidFill>
                <a:srgbClr val="00BE95"/>
              </a:solidFill>
              <a:latin typeface="+mn-lt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020C5F0E-9FA0-464C-9031-1AF47AEE11D5}"/>
              </a:ext>
            </a:extLst>
          </p:cNvPr>
          <p:cNvCxnSpPr/>
          <p:nvPr/>
        </p:nvCxnSpPr>
        <p:spPr>
          <a:xfrm>
            <a:off x="0" y="355212"/>
            <a:ext cx="6042259" cy="0"/>
          </a:xfrm>
          <a:prstGeom prst="line">
            <a:avLst/>
          </a:prstGeom>
          <a:ln>
            <a:solidFill>
              <a:srgbClr val="00BE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B4C47F3A-2EEF-1E47-9A43-665B47F6BC47}"/>
              </a:ext>
            </a:extLst>
          </p:cNvPr>
          <p:cNvCxnSpPr>
            <a:cxnSpLocks/>
          </p:cNvCxnSpPr>
          <p:nvPr/>
        </p:nvCxnSpPr>
        <p:spPr>
          <a:xfrm flipV="1">
            <a:off x="8483253" y="355000"/>
            <a:ext cx="658462" cy="212"/>
          </a:xfrm>
          <a:prstGeom prst="line">
            <a:avLst/>
          </a:prstGeom>
          <a:ln>
            <a:solidFill>
              <a:srgbClr val="00BE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 txBox="1">
            <a:spLocks/>
          </p:cNvSpPr>
          <p:nvPr/>
        </p:nvSpPr>
        <p:spPr>
          <a:xfrm>
            <a:off x="500463" y="670672"/>
            <a:ext cx="7886700" cy="437871"/>
          </a:xfrm>
          <a:prstGeom prst="rect">
            <a:avLst/>
          </a:prstGeom>
        </p:spPr>
        <p:txBody>
          <a:bodyPr lIns="68580" tIns="34290" rIns="68580" bIns="3429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CA" sz="3600" b="1" spc="-113" dirty="0" smtClean="0">
                <a:solidFill>
                  <a:srgbClr val="355FAA"/>
                </a:solidFill>
                <a:latin typeface="Calibri" panose="020F0502020204030204"/>
                <a:ea typeface="+mn-ea"/>
                <a:cs typeface="+mn-cs"/>
              </a:rPr>
              <a:t>MOU - Introduction and Purpose</a:t>
            </a:r>
            <a:endParaRPr lang="en-CA" sz="2300" b="1" spc="-113" dirty="0">
              <a:solidFill>
                <a:srgbClr val="355FAA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A8D2-EC06-3145-98C7-2E9B8A7A354B}" type="slidenum">
              <a:rPr lang="en-US" smtClean="0"/>
              <a:t>10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9552" y="1347614"/>
            <a:ext cx="7847611" cy="294696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CA" dirty="0"/>
              <a:t>MOU </a:t>
            </a:r>
            <a:r>
              <a:rPr lang="en-CA" dirty="0" smtClean="0"/>
              <a:t>will </a:t>
            </a:r>
            <a:r>
              <a:rPr lang="en-CA" dirty="0"/>
              <a:t>formalize the working relationship between GNWT and PKFN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CA" sz="1600" dirty="0" smtClean="0"/>
              <a:t>Funding now available for </a:t>
            </a:r>
            <a:r>
              <a:rPr lang="en-CA" sz="1600" dirty="0"/>
              <a:t>planning and environmental studies for the MVH, construction of the Great Bear River Bridge, and construction of </a:t>
            </a:r>
            <a:r>
              <a:rPr lang="en-CA" sz="1600" dirty="0" smtClean="0"/>
              <a:t>MGAR</a:t>
            </a:r>
            <a:endParaRPr lang="en-US" sz="1600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CA" sz="1600" dirty="0" smtClean="0"/>
              <a:t>Long-term </a:t>
            </a:r>
            <a:r>
              <a:rPr lang="en-CA" sz="1600" dirty="0"/>
              <a:t>goal </a:t>
            </a:r>
            <a:r>
              <a:rPr lang="en-CA" sz="1600" dirty="0" smtClean="0"/>
              <a:t>to </a:t>
            </a:r>
            <a:r>
              <a:rPr lang="en-CA" sz="1600" dirty="0"/>
              <a:t>connect </a:t>
            </a:r>
            <a:r>
              <a:rPr lang="en-CA" sz="1600" dirty="0" smtClean="0"/>
              <a:t>the communities </a:t>
            </a:r>
            <a:r>
              <a:rPr lang="en-CA" sz="1600" dirty="0"/>
              <a:t>along the Mackenzie River by </a:t>
            </a:r>
            <a:r>
              <a:rPr lang="en-CA" sz="1600" dirty="0" smtClean="0"/>
              <a:t>all-weather </a:t>
            </a:r>
            <a:r>
              <a:rPr lang="en-CA" sz="1600" dirty="0"/>
              <a:t>road to the national highway </a:t>
            </a:r>
            <a:r>
              <a:rPr lang="en-CA" sz="1600" dirty="0" smtClean="0"/>
              <a:t>system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CA" sz="1600" dirty="0" smtClean="0"/>
              <a:t>A </a:t>
            </a:r>
            <a:r>
              <a:rPr lang="en-CA" sz="1600" dirty="0"/>
              <a:t>portion of the MVH is within the traditional territory of </a:t>
            </a:r>
            <a:r>
              <a:rPr lang="en-CA" sz="1600" dirty="0" smtClean="0"/>
              <a:t>PKFN</a:t>
            </a:r>
            <a:endParaRPr lang="en-US" sz="1600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CA" sz="1600" dirty="0" smtClean="0"/>
              <a:t>GNWT </a:t>
            </a:r>
            <a:r>
              <a:rPr lang="en-CA" sz="1600" dirty="0"/>
              <a:t>and </a:t>
            </a:r>
            <a:r>
              <a:rPr lang="en-CA" sz="1600" dirty="0" smtClean="0"/>
              <a:t>PKFN support </a:t>
            </a:r>
            <a:r>
              <a:rPr lang="en-CA" sz="1600" dirty="0"/>
              <a:t>the ongoing development of the MVH into an </a:t>
            </a:r>
            <a:br>
              <a:rPr lang="en-CA" sz="1600" dirty="0"/>
            </a:br>
            <a:r>
              <a:rPr lang="en-CA" sz="1600" dirty="0" smtClean="0"/>
              <a:t>all-weather highway</a:t>
            </a:r>
            <a:endParaRPr lang="en-US" sz="1600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CA" sz="1600" dirty="0" smtClean="0"/>
              <a:t>GNWT and PKFN commit to working </a:t>
            </a:r>
            <a:r>
              <a:rPr lang="en-CA" sz="1600" dirty="0"/>
              <a:t>together in partnership to advance the development of the </a:t>
            </a:r>
            <a:r>
              <a:rPr lang="en-CA" sz="1600" dirty="0" smtClean="0"/>
              <a:t>MVH</a:t>
            </a:r>
          </a:p>
        </p:txBody>
      </p:sp>
    </p:spTree>
    <p:extLst>
      <p:ext uri="{BB962C8B-B14F-4D97-AF65-F5344CB8AC3E}">
        <p14:creationId xmlns:p14="http://schemas.microsoft.com/office/powerpoint/2010/main" val="423519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8" y="0"/>
            <a:ext cx="9140429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8DCCE334-537E-4945-B896-3853DE6F6FF2}"/>
              </a:ext>
            </a:extLst>
          </p:cNvPr>
          <p:cNvSpPr/>
          <p:nvPr/>
        </p:nvSpPr>
        <p:spPr>
          <a:xfrm>
            <a:off x="500463" y="1435509"/>
            <a:ext cx="7168896" cy="4847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fontAlgn="t">
              <a:spcAft>
                <a:spcPts val="450"/>
              </a:spcAft>
            </a:pPr>
            <a:endParaRPr lang="en-US" sz="2700" dirty="0"/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F992C419-671D-3F41-B618-4D1A0909A8ED}"/>
              </a:ext>
            </a:extLst>
          </p:cNvPr>
          <p:cNvSpPr txBox="1">
            <a:spLocks/>
          </p:cNvSpPr>
          <p:nvPr/>
        </p:nvSpPr>
        <p:spPr>
          <a:xfrm>
            <a:off x="5486399" y="107556"/>
            <a:ext cx="2883920" cy="30304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ts val="4950"/>
              </a:lnSpc>
            </a:pPr>
            <a:r>
              <a:rPr lang="it-IT" sz="1200" b="1" dirty="0">
                <a:solidFill>
                  <a:srgbClr val="00BE95"/>
                </a:solidFill>
                <a:latin typeface="+mn-lt"/>
              </a:rPr>
              <a:t>CONNECTING TO OPPORTUNITIES</a:t>
            </a:r>
            <a:endParaRPr lang="en-US" sz="1200" b="1" dirty="0">
              <a:solidFill>
                <a:srgbClr val="00BE95"/>
              </a:solidFill>
              <a:latin typeface="+mn-lt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020C5F0E-9FA0-464C-9031-1AF47AEE11D5}"/>
              </a:ext>
            </a:extLst>
          </p:cNvPr>
          <p:cNvCxnSpPr/>
          <p:nvPr/>
        </p:nvCxnSpPr>
        <p:spPr>
          <a:xfrm>
            <a:off x="0" y="355212"/>
            <a:ext cx="6042259" cy="0"/>
          </a:xfrm>
          <a:prstGeom prst="line">
            <a:avLst/>
          </a:prstGeom>
          <a:ln>
            <a:solidFill>
              <a:srgbClr val="00BE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B4C47F3A-2EEF-1E47-9A43-665B47F6BC47}"/>
              </a:ext>
            </a:extLst>
          </p:cNvPr>
          <p:cNvCxnSpPr>
            <a:cxnSpLocks/>
          </p:cNvCxnSpPr>
          <p:nvPr/>
        </p:nvCxnSpPr>
        <p:spPr>
          <a:xfrm flipV="1">
            <a:off x="8483253" y="355000"/>
            <a:ext cx="658462" cy="212"/>
          </a:xfrm>
          <a:prstGeom prst="line">
            <a:avLst/>
          </a:prstGeom>
          <a:ln>
            <a:solidFill>
              <a:srgbClr val="00BE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 txBox="1">
            <a:spLocks/>
          </p:cNvSpPr>
          <p:nvPr/>
        </p:nvSpPr>
        <p:spPr>
          <a:xfrm>
            <a:off x="500463" y="670672"/>
            <a:ext cx="7886700" cy="437871"/>
          </a:xfrm>
          <a:prstGeom prst="rect">
            <a:avLst/>
          </a:prstGeom>
        </p:spPr>
        <p:txBody>
          <a:bodyPr lIns="68580" tIns="34290" rIns="68580" bIns="3429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CA" sz="3600" b="1" spc="-113" dirty="0" smtClean="0">
                <a:solidFill>
                  <a:srgbClr val="355FAA"/>
                </a:solidFill>
                <a:latin typeface="Calibri" panose="020F0502020204030204"/>
                <a:ea typeface="+mn-ea"/>
                <a:cs typeface="+mn-cs"/>
              </a:rPr>
              <a:t>MOU - Scope</a:t>
            </a:r>
            <a:endParaRPr lang="en-CA" sz="2300" b="1" spc="-113" dirty="0">
              <a:solidFill>
                <a:srgbClr val="355FAA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A8D2-EC06-3145-98C7-2E9B8A7A354B}" type="slidenum">
              <a:rPr lang="en-US" smtClean="0"/>
              <a:t>11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44217" y="1275606"/>
            <a:ext cx="6243677" cy="377026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285750" indent="-28575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CA" dirty="0" smtClean="0"/>
              <a:t>The GNWT and PKFN will work together on aspects of the MVH within the </a:t>
            </a:r>
            <a:r>
              <a:rPr lang="en-CA" dirty="0" err="1" smtClean="0"/>
              <a:t>Dehcho</a:t>
            </a:r>
            <a:r>
              <a:rPr lang="en-CA" dirty="0" smtClean="0"/>
              <a:t>, including:</a:t>
            </a:r>
          </a:p>
          <a:p>
            <a:pPr marL="742950" lvl="1" indent="-285750">
              <a:spcAft>
                <a:spcPts val="900"/>
              </a:spcAft>
              <a:buFont typeface="Courier New" panose="02070309020205020404" pitchFamily="49" charset="0"/>
              <a:buChar char="o"/>
            </a:pPr>
            <a:r>
              <a:rPr lang="en-CA" sz="1600" dirty="0" smtClean="0"/>
              <a:t>Traditional knowledge, socioeconomic, environmental and engineering studies</a:t>
            </a:r>
          </a:p>
          <a:p>
            <a:pPr marL="742950" lvl="1" indent="-285750">
              <a:spcAft>
                <a:spcPts val="900"/>
              </a:spcAft>
              <a:buFont typeface="Courier New" panose="02070309020205020404" pitchFamily="49" charset="0"/>
              <a:buChar char="o"/>
            </a:pPr>
            <a:r>
              <a:rPr lang="en-CA" sz="1600" dirty="0" smtClean="0"/>
              <a:t>Completion of the DAR</a:t>
            </a:r>
          </a:p>
          <a:p>
            <a:pPr marL="742950" lvl="1" indent="-285750">
              <a:spcAft>
                <a:spcPts val="900"/>
              </a:spcAft>
              <a:buFont typeface="Courier New" panose="02070309020205020404" pitchFamily="49" charset="0"/>
              <a:buChar char="o"/>
            </a:pPr>
            <a:r>
              <a:rPr lang="en-CA" sz="1600" dirty="0" smtClean="0"/>
              <a:t>Facilitating </a:t>
            </a:r>
            <a:r>
              <a:rPr lang="en-CA" sz="1600" dirty="0"/>
              <a:t>c</a:t>
            </a:r>
            <a:r>
              <a:rPr lang="en-CA" sz="1600" dirty="0" smtClean="0"/>
              <a:t>ommunity engagement</a:t>
            </a:r>
          </a:p>
          <a:p>
            <a:pPr marL="742950" lvl="1" indent="-285750">
              <a:spcAft>
                <a:spcPts val="900"/>
              </a:spcAft>
              <a:buFont typeface="Courier New" panose="02070309020205020404" pitchFamily="49" charset="0"/>
              <a:buChar char="o"/>
            </a:pPr>
            <a:r>
              <a:rPr lang="en-CA" sz="1600" dirty="0" smtClean="0"/>
              <a:t>Advancement of the MGAR and Hodgson Creek Bridge relocation</a:t>
            </a:r>
          </a:p>
          <a:p>
            <a:pPr marL="285750" indent="-28575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CA" dirty="0"/>
              <a:t>MOU does not apply to construction, operation, and maintenance phases of the MVH or its associated projects</a:t>
            </a:r>
          </a:p>
          <a:p>
            <a:pPr marL="285750" indent="-285750">
              <a:spcAft>
                <a:spcPts val="900"/>
              </a:spcAft>
              <a:buFont typeface="Arial" panose="020B0604020202020204" pitchFamily="34" charset="0"/>
              <a:buChar char="•"/>
            </a:pPr>
            <a:endParaRPr lang="en-CA" dirty="0" smtClean="0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CA" dirty="0" smtClean="0"/>
          </a:p>
        </p:txBody>
      </p:sp>
      <p:pic>
        <p:nvPicPr>
          <p:cNvPr id="1026" name="Picture 2" descr="C:\Users\eric_vandenberg\AppData\Local\Microsoft\Windows\INetCache\IE\BUSAUYXU\RWZ9W[1].pn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296" y="1472194"/>
            <a:ext cx="2085188" cy="2100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336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8" y="0"/>
            <a:ext cx="9140429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8DCCE334-537E-4945-B896-3853DE6F6FF2}"/>
              </a:ext>
            </a:extLst>
          </p:cNvPr>
          <p:cNvSpPr/>
          <p:nvPr/>
        </p:nvSpPr>
        <p:spPr>
          <a:xfrm>
            <a:off x="500463" y="1435509"/>
            <a:ext cx="7168896" cy="4847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fontAlgn="t">
              <a:spcAft>
                <a:spcPts val="450"/>
              </a:spcAft>
            </a:pPr>
            <a:endParaRPr lang="en-US" sz="2700" dirty="0"/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F992C419-671D-3F41-B618-4D1A0909A8ED}"/>
              </a:ext>
            </a:extLst>
          </p:cNvPr>
          <p:cNvSpPr txBox="1">
            <a:spLocks/>
          </p:cNvSpPr>
          <p:nvPr/>
        </p:nvSpPr>
        <p:spPr>
          <a:xfrm>
            <a:off x="5486399" y="107556"/>
            <a:ext cx="2883920" cy="30304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ts val="4950"/>
              </a:lnSpc>
            </a:pPr>
            <a:r>
              <a:rPr lang="it-IT" sz="1200" b="1" dirty="0">
                <a:solidFill>
                  <a:srgbClr val="00BE95"/>
                </a:solidFill>
                <a:latin typeface="+mn-lt"/>
              </a:rPr>
              <a:t>CONNECTING TO OPPORTUNITIES</a:t>
            </a:r>
            <a:endParaRPr lang="en-US" sz="1200" b="1" dirty="0">
              <a:solidFill>
                <a:srgbClr val="00BE95"/>
              </a:solidFill>
              <a:latin typeface="+mn-lt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020C5F0E-9FA0-464C-9031-1AF47AEE11D5}"/>
              </a:ext>
            </a:extLst>
          </p:cNvPr>
          <p:cNvCxnSpPr/>
          <p:nvPr/>
        </p:nvCxnSpPr>
        <p:spPr>
          <a:xfrm>
            <a:off x="0" y="355212"/>
            <a:ext cx="6042259" cy="0"/>
          </a:xfrm>
          <a:prstGeom prst="line">
            <a:avLst/>
          </a:prstGeom>
          <a:ln>
            <a:solidFill>
              <a:srgbClr val="00BE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B4C47F3A-2EEF-1E47-9A43-665B47F6BC47}"/>
              </a:ext>
            </a:extLst>
          </p:cNvPr>
          <p:cNvCxnSpPr>
            <a:cxnSpLocks/>
          </p:cNvCxnSpPr>
          <p:nvPr/>
        </p:nvCxnSpPr>
        <p:spPr>
          <a:xfrm flipV="1">
            <a:off x="8483253" y="355000"/>
            <a:ext cx="658462" cy="212"/>
          </a:xfrm>
          <a:prstGeom prst="line">
            <a:avLst/>
          </a:prstGeom>
          <a:ln>
            <a:solidFill>
              <a:srgbClr val="00BE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 txBox="1">
            <a:spLocks/>
          </p:cNvSpPr>
          <p:nvPr/>
        </p:nvSpPr>
        <p:spPr>
          <a:xfrm>
            <a:off x="500463" y="670672"/>
            <a:ext cx="7886700" cy="437871"/>
          </a:xfrm>
          <a:prstGeom prst="rect">
            <a:avLst/>
          </a:prstGeom>
        </p:spPr>
        <p:txBody>
          <a:bodyPr lIns="68580" tIns="34290" rIns="68580" bIns="3429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CA" sz="3600" b="1" spc="-113" dirty="0" smtClean="0">
                <a:solidFill>
                  <a:srgbClr val="355FAA"/>
                </a:solidFill>
                <a:latin typeface="Calibri" panose="020F0502020204030204"/>
                <a:ea typeface="+mn-ea"/>
                <a:cs typeface="+mn-cs"/>
              </a:rPr>
              <a:t>MOU - Steering Committee</a:t>
            </a:r>
            <a:endParaRPr lang="en-CA" sz="2300" b="1" spc="-113" dirty="0">
              <a:solidFill>
                <a:srgbClr val="355FAA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A8D2-EC06-3145-98C7-2E9B8A7A354B}" type="slidenum">
              <a:rPr lang="en-US" smtClean="0"/>
              <a:t>12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83618" y="1388695"/>
            <a:ext cx="8192838" cy="357020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CA" sz="2000" b="1" dirty="0" smtClean="0"/>
              <a:t>Steering </a:t>
            </a:r>
            <a:r>
              <a:rPr lang="en-CA" sz="2000" b="1" dirty="0"/>
              <a:t>Committee </a:t>
            </a:r>
            <a:r>
              <a:rPr lang="en-CA" sz="2000" dirty="0"/>
              <a:t>membership:</a:t>
            </a:r>
          </a:p>
          <a:p>
            <a:pPr marL="800100" lvl="1" indent="-342900">
              <a:spcAft>
                <a:spcPts val="500"/>
              </a:spcAft>
              <a:buFont typeface="Courier New" panose="02070309020205020404" pitchFamily="49" charset="0"/>
              <a:buChar char="o"/>
            </a:pPr>
            <a:r>
              <a:rPr lang="en-CA" sz="2000" dirty="0"/>
              <a:t>Chief of the PKFN</a:t>
            </a:r>
          </a:p>
          <a:p>
            <a:pPr marL="800100" lvl="1" indent="-342900">
              <a:spcAft>
                <a:spcPts val="500"/>
              </a:spcAft>
              <a:buFont typeface="Courier New" panose="02070309020205020404" pitchFamily="49" charset="0"/>
              <a:buChar char="o"/>
            </a:pPr>
            <a:r>
              <a:rPr lang="en-CA" sz="2000" dirty="0"/>
              <a:t>Member of PKFN Band Council</a:t>
            </a:r>
          </a:p>
          <a:p>
            <a:pPr marL="800100" lvl="1" indent="-342900">
              <a:spcAft>
                <a:spcPts val="500"/>
              </a:spcAft>
              <a:buFont typeface="Courier New" panose="02070309020205020404" pitchFamily="49" charset="0"/>
              <a:buChar char="o"/>
            </a:pPr>
            <a:r>
              <a:rPr lang="en-CA" sz="2000" dirty="0"/>
              <a:t>GNWT Minister of Infrastructure</a:t>
            </a:r>
          </a:p>
          <a:p>
            <a:pPr marL="800100" lvl="1" indent="-342900">
              <a:spcAft>
                <a:spcPts val="500"/>
              </a:spcAft>
              <a:buFont typeface="Courier New" panose="02070309020205020404" pitchFamily="49" charset="0"/>
              <a:buChar char="o"/>
            </a:pPr>
            <a:r>
              <a:rPr lang="en-CA" sz="2000" dirty="0"/>
              <a:t>MLA for </a:t>
            </a:r>
            <a:r>
              <a:rPr lang="en-CA" sz="2000" dirty="0" err="1"/>
              <a:t>Nahendeh</a:t>
            </a:r>
            <a:endParaRPr lang="en-CA" sz="2000" dirty="0"/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en-CA" sz="900" b="1" dirty="0" smtClean="0"/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CA" sz="2000" b="1" dirty="0" smtClean="0"/>
              <a:t>Steering  Committee</a:t>
            </a:r>
            <a:r>
              <a:rPr lang="en-CA" sz="2000" dirty="0" smtClean="0"/>
              <a:t> will facilitate ongoing communication and cooperation between the GNWT and PKFN</a:t>
            </a: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en-CA" sz="1050" dirty="0"/>
          </a:p>
          <a:p>
            <a:pPr lvl="1">
              <a:spcAft>
                <a:spcPts val="500"/>
              </a:spcAft>
            </a:pPr>
            <a:endParaRPr lang="en-CA" sz="900" dirty="0" smtClean="0"/>
          </a:p>
          <a:p>
            <a:pPr>
              <a:spcAft>
                <a:spcPts val="1200"/>
              </a:spcAft>
            </a:pPr>
            <a:endParaRPr lang="en-CA" sz="2000" dirty="0" smtClean="0"/>
          </a:p>
        </p:txBody>
      </p:sp>
    </p:spTree>
    <p:extLst>
      <p:ext uri="{BB962C8B-B14F-4D97-AF65-F5344CB8AC3E}">
        <p14:creationId xmlns:p14="http://schemas.microsoft.com/office/powerpoint/2010/main" val="134900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8" y="0"/>
            <a:ext cx="9140429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8DCCE334-537E-4945-B896-3853DE6F6FF2}"/>
              </a:ext>
            </a:extLst>
          </p:cNvPr>
          <p:cNvSpPr/>
          <p:nvPr/>
        </p:nvSpPr>
        <p:spPr>
          <a:xfrm>
            <a:off x="500463" y="1435509"/>
            <a:ext cx="7168896" cy="4847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fontAlgn="t">
              <a:spcAft>
                <a:spcPts val="450"/>
              </a:spcAft>
            </a:pPr>
            <a:endParaRPr lang="en-US" sz="2700" dirty="0"/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F992C419-671D-3F41-B618-4D1A0909A8ED}"/>
              </a:ext>
            </a:extLst>
          </p:cNvPr>
          <p:cNvSpPr txBox="1">
            <a:spLocks/>
          </p:cNvSpPr>
          <p:nvPr/>
        </p:nvSpPr>
        <p:spPr>
          <a:xfrm>
            <a:off x="5486399" y="107556"/>
            <a:ext cx="2883920" cy="30304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ts val="4950"/>
              </a:lnSpc>
            </a:pPr>
            <a:r>
              <a:rPr lang="it-IT" sz="1200" b="1" dirty="0">
                <a:solidFill>
                  <a:srgbClr val="00BE95"/>
                </a:solidFill>
                <a:latin typeface="+mn-lt"/>
              </a:rPr>
              <a:t>CONNECTING TO OPPORTUNITIES</a:t>
            </a:r>
            <a:endParaRPr lang="en-US" sz="1200" b="1" dirty="0">
              <a:solidFill>
                <a:srgbClr val="00BE95"/>
              </a:solidFill>
              <a:latin typeface="+mn-lt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020C5F0E-9FA0-464C-9031-1AF47AEE11D5}"/>
              </a:ext>
            </a:extLst>
          </p:cNvPr>
          <p:cNvCxnSpPr/>
          <p:nvPr/>
        </p:nvCxnSpPr>
        <p:spPr>
          <a:xfrm>
            <a:off x="0" y="355212"/>
            <a:ext cx="6042259" cy="0"/>
          </a:xfrm>
          <a:prstGeom prst="line">
            <a:avLst/>
          </a:prstGeom>
          <a:ln>
            <a:solidFill>
              <a:srgbClr val="00BE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B4C47F3A-2EEF-1E47-9A43-665B47F6BC47}"/>
              </a:ext>
            </a:extLst>
          </p:cNvPr>
          <p:cNvCxnSpPr>
            <a:cxnSpLocks/>
          </p:cNvCxnSpPr>
          <p:nvPr/>
        </p:nvCxnSpPr>
        <p:spPr>
          <a:xfrm flipV="1">
            <a:off x="8483253" y="355000"/>
            <a:ext cx="658462" cy="212"/>
          </a:xfrm>
          <a:prstGeom prst="line">
            <a:avLst/>
          </a:prstGeom>
          <a:ln>
            <a:solidFill>
              <a:srgbClr val="00BE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 txBox="1">
            <a:spLocks/>
          </p:cNvSpPr>
          <p:nvPr/>
        </p:nvSpPr>
        <p:spPr>
          <a:xfrm>
            <a:off x="500463" y="670672"/>
            <a:ext cx="7886700" cy="437871"/>
          </a:xfrm>
          <a:prstGeom prst="rect">
            <a:avLst/>
          </a:prstGeom>
        </p:spPr>
        <p:txBody>
          <a:bodyPr lIns="68580" tIns="34290" rIns="68580" bIns="3429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CA" sz="3600" b="1" spc="-113" dirty="0" smtClean="0">
                <a:solidFill>
                  <a:srgbClr val="355FAA"/>
                </a:solidFill>
                <a:latin typeface="Calibri" panose="020F0502020204030204"/>
                <a:ea typeface="+mn-ea"/>
                <a:cs typeface="+mn-cs"/>
              </a:rPr>
              <a:t>MOU - Working Group</a:t>
            </a:r>
            <a:endParaRPr lang="en-CA" sz="2300" b="1" spc="-113" dirty="0">
              <a:solidFill>
                <a:srgbClr val="355FAA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A8D2-EC06-3145-98C7-2E9B8A7A354B}" type="slidenum">
              <a:rPr lang="en-US" smtClean="0"/>
              <a:t>13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83618" y="1435509"/>
            <a:ext cx="8192838" cy="160813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CA" sz="2000" b="1" dirty="0" smtClean="0"/>
              <a:t>Working </a:t>
            </a:r>
            <a:r>
              <a:rPr lang="en-CA" sz="2000" b="1" dirty="0"/>
              <a:t>Group</a:t>
            </a:r>
            <a:r>
              <a:rPr lang="en-CA" sz="2000" dirty="0"/>
              <a:t> </a:t>
            </a:r>
            <a:r>
              <a:rPr lang="en-CA" sz="2000" dirty="0" smtClean="0"/>
              <a:t>membership</a:t>
            </a:r>
          </a:p>
          <a:p>
            <a:pPr marL="800100" lvl="1" indent="-34290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CA" sz="2000" dirty="0" smtClean="0"/>
              <a:t>Employees/members designated by PKFN and GNWT</a:t>
            </a:r>
            <a:endParaRPr lang="en-CA" sz="2000" b="1" dirty="0" smtClean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CA" sz="2000" b="1" dirty="0" smtClean="0"/>
              <a:t>Working Group</a:t>
            </a:r>
            <a:r>
              <a:rPr lang="en-CA" sz="2000" dirty="0" smtClean="0"/>
              <a:t> will manage and complete the work required to advance the project</a:t>
            </a:r>
          </a:p>
        </p:txBody>
      </p:sp>
    </p:spTree>
    <p:extLst>
      <p:ext uri="{BB962C8B-B14F-4D97-AF65-F5344CB8AC3E}">
        <p14:creationId xmlns:p14="http://schemas.microsoft.com/office/powerpoint/2010/main" val="106850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8" y="0"/>
            <a:ext cx="9140429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8DCCE334-537E-4945-B896-3853DE6F6FF2}"/>
              </a:ext>
            </a:extLst>
          </p:cNvPr>
          <p:cNvSpPr/>
          <p:nvPr/>
        </p:nvSpPr>
        <p:spPr>
          <a:xfrm>
            <a:off x="500463" y="1435509"/>
            <a:ext cx="7168896" cy="4847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fontAlgn="t">
              <a:spcAft>
                <a:spcPts val="450"/>
              </a:spcAft>
            </a:pPr>
            <a:endParaRPr lang="en-US" sz="2700" dirty="0"/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F992C419-671D-3F41-B618-4D1A0909A8ED}"/>
              </a:ext>
            </a:extLst>
          </p:cNvPr>
          <p:cNvSpPr txBox="1">
            <a:spLocks/>
          </p:cNvSpPr>
          <p:nvPr/>
        </p:nvSpPr>
        <p:spPr>
          <a:xfrm>
            <a:off x="5486399" y="107556"/>
            <a:ext cx="2883920" cy="30304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ts val="4950"/>
              </a:lnSpc>
            </a:pPr>
            <a:r>
              <a:rPr lang="it-IT" sz="1200" b="1" dirty="0">
                <a:solidFill>
                  <a:srgbClr val="00BE95"/>
                </a:solidFill>
                <a:latin typeface="+mn-lt"/>
              </a:rPr>
              <a:t>CONNECTING TO OPPORTUNITIES</a:t>
            </a:r>
            <a:endParaRPr lang="en-US" sz="1200" b="1" dirty="0">
              <a:solidFill>
                <a:srgbClr val="00BE95"/>
              </a:solidFill>
              <a:latin typeface="+mn-lt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020C5F0E-9FA0-464C-9031-1AF47AEE11D5}"/>
              </a:ext>
            </a:extLst>
          </p:cNvPr>
          <p:cNvCxnSpPr/>
          <p:nvPr/>
        </p:nvCxnSpPr>
        <p:spPr>
          <a:xfrm>
            <a:off x="0" y="355212"/>
            <a:ext cx="6042259" cy="0"/>
          </a:xfrm>
          <a:prstGeom prst="line">
            <a:avLst/>
          </a:prstGeom>
          <a:ln>
            <a:solidFill>
              <a:srgbClr val="00BE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B4C47F3A-2EEF-1E47-9A43-665B47F6BC47}"/>
              </a:ext>
            </a:extLst>
          </p:cNvPr>
          <p:cNvCxnSpPr>
            <a:cxnSpLocks/>
          </p:cNvCxnSpPr>
          <p:nvPr/>
        </p:nvCxnSpPr>
        <p:spPr>
          <a:xfrm flipV="1">
            <a:off x="8483253" y="355000"/>
            <a:ext cx="658462" cy="212"/>
          </a:xfrm>
          <a:prstGeom prst="line">
            <a:avLst/>
          </a:prstGeom>
          <a:ln>
            <a:solidFill>
              <a:srgbClr val="00BE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 txBox="1">
            <a:spLocks/>
          </p:cNvSpPr>
          <p:nvPr/>
        </p:nvSpPr>
        <p:spPr>
          <a:xfrm>
            <a:off x="500463" y="670672"/>
            <a:ext cx="7886700" cy="437871"/>
          </a:xfrm>
          <a:prstGeom prst="rect">
            <a:avLst/>
          </a:prstGeom>
        </p:spPr>
        <p:txBody>
          <a:bodyPr lIns="68580" tIns="34290" rIns="68580" bIns="3429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CA" sz="3600" b="1" spc="-113" dirty="0" smtClean="0">
                <a:solidFill>
                  <a:srgbClr val="355FAA"/>
                </a:solidFill>
                <a:latin typeface="Calibri" panose="020F0502020204030204"/>
                <a:ea typeface="+mn-ea"/>
                <a:cs typeface="+mn-cs"/>
              </a:rPr>
              <a:t>MVH – Working Group - PKFN Role</a:t>
            </a:r>
            <a:endParaRPr lang="en-CA" sz="2300" b="1" spc="-113" dirty="0">
              <a:solidFill>
                <a:srgbClr val="355FAA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A8D2-EC06-3145-98C7-2E9B8A7A354B}" type="slidenum">
              <a:rPr lang="en-US" smtClean="0"/>
              <a:t>14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83618" y="1388695"/>
            <a:ext cx="8048822" cy="360868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2400" dirty="0" smtClean="0"/>
              <a:t>PKFN’s roles </a:t>
            </a:r>
            <a:r>
              <a:rPr lang="en-CA" sz="2400" dirty="0"/>
              <a:t>and responsibilities will </a:t>
            </a:r>
            <a:r>
              <a:rPr lang="en-CA" sz="2400" dirty="0" smtClean="0"/>
              <a:t>vary by task:</a:t>
            </a:r>
            <a:endParaRPr lang="en-CA" sz="2400" dirty="0"/>
          </a:p>
          <a:p>
            <a:pPr marL="742950" lvl="1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CA" dirty="0"/>
              <a:t>Complete studies and prepare reports (either directly or through a contractor) for tasks that are assigned to </a:t>
            </a:r>
            <a:r>
              <a:rPr lang="en-CA" dirty="0" smtClean="0"/>
              <a:t>PKFN by the Working Group</a:t>
            </a:r>
            <a:endParaRPr lang="en-CA" dirty="0"/>
          </a:p>
          <a:p>
            <a:pPr marL="742950" lvl="1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CA" dirty="0"/>
              <a:t>Prepare submissions, respond to questions from Boards and other parties and participate in hearings and technical sessions</a:t>
            </a:r>
          </a:p>
          <a:p>
            <a:pPr marL="742950" lvl="1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CA" dirty="0"/>
              <a:t>Review and provide comments on documents prepared by INF or other parties</a:t>
            </a:r>
          </a:p>
          <a:p>
            <a:pPr marL="742950" lvl="1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CA" dirty="0" smtClean="0"/>
              <a:t>Organize </a:t>
            </a:r>
            <a:r>
              <a:rPr lang="en-CA" dirty="0"/>
              <a:t>meetings and facilitate community input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CA" sz="2000" dirty="0" smtClean="0"/>
          </a:p>
          <a:p>
            <a:pPr>
              <a:spcAft>
                <a:spcPts val="1200"/>
              </a:spcAft>
            </a:pPr>
            <a:endParaRPr lang="en-CA" sz="2000" dirty="0" smtClean="0"/>
          </a:p>
        </p:txBody>
      </p:sp>
    </p:spTree>
    <p:extLst>
      <p:ext uri="{BB962C8B-B14F-4D97-AF65-F5344CB8AC3E}">
        <p14:creationId xmlns:p14="http://schemas.microsoft.com/office/powerpoint/2010/main" val="38473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8" y="0"/>
            <a:ext cx="9140429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8DCCE334-537E-4945-B896-3853DE6F6FF2}"/>
              </a:ext>
            </a:extLst>
          </p:cNvPr>
          <p:cNvSpPr/>
          <p:nvPr/>
        </p:nvSpPr>
        <p:spPr>
          <a:xfrm>
            <a:off x="500463" y="1435509"/>
            <a:ext cx="7168896" cy="4847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fontAlgn="t">
              <a:spcAft>
                <a:spcPts val="450"/>
              </a:spcAft>
            </a:pPr>
            <a:endParaRPr lang="en-US" sz="2700" dirty="0"/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F992C419-671D-3F41-B618-4D1A0909A8ED}"/>
              </a:ext>
            </a:extLst>
          </p:cNvPr>
          <p:cNvSpPr txBox="1">
            <a:spLocks/>
          </p:cNvSpPr>
          <p:nvPr/>
        </p:nvSpPr>
        <p:spPr>
          <a:xfrm>
            <a:off x="5486399" y="107556"/>
            <a:ext cx="2883920" cy="30304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ts val="4950"/>
              </a:lnSpc>
            </a:pPr>
            <a:r>
              <a:rPr lang="it-IT" sz="1200" b="1" dirty="0">
                <a:solidFill>
                  <a:srgbClr val="00BE95"/>
                </a:solidFill>
                <a:latin typeface="+mn-lt"/>
              </a:rPr>
              <a:t>CONNECTING TO OPPORTUNITIES</a:t>
            </a:r>
            <a:endParaRPr lang="en-US" sz="1200" b="1" dirty="0">
              <a:solidFill>
                <a:srgbClr val="00BE95"/>
              </a:solidFill>
              <a:latin typeface="+mn-lt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020C5F0E-9FA0-464C-9031-1AF47AEE11D5}"/>
              </a:ext>
            </a:extLst>
          </p:cNvPr>
          <p:cNvCxnSpPr/>
          <p:nvPr/>
        </p:nvCxnSpPr>
        <p:spPr>
          <a:xfrm>
            <a:off x="0" y="355212"/>
            <a:ext cx="6042259" cy="0"/>
          </a:xfrm>
          <a:prstGeom prst="line">
            <a:avLst/>
          </a:prstGeom>
          <a:ln>
            <a:solidFill>
              <a:srgbClr val="00BE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B4C47F3A-2EEF-1E47-9A43-665B47F6BC47}"/>
              </a:ext>
            </a:extLst>
          </p:cNvPr>
          <p:cNvCxnSpPr>
            <a:cxnSpLocks/>
          </p:cNvCxnSpPr>
          <p:nvPr/>
        </p:nvCxnSpPr>
        <p:spPr>
          <a:xfrm flipV="1">
            <a:off x="8483253" y="355000"/>
            <a:ext cx="658462" cy="212"/>
          </a:xfrm>
          <a:prstGeom prst="line">
            <a:avLst/>
          </a:prstGeom>
          <a:ln>
            <a:solidFill>
              <a:srgbClr val="00BE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 txBox="1">
            <a:spLocks/>
          </p:cNvSpPr>
          <p:nvPr/>
        </p:nvSpPr>
        <p:spPr>
          <a:xfrm>
            <a:off x="500463" y="670672"/>
            <a:ext cx="7886700" cy="437871"/>
          </a:xfrm>
          <a:prstGeom prst="rect">
            <a:avLst/>
          </a:prstGeom>
        </p:spPr>
        <p:txBody>
          <a:bodyPr lIns="68580" tIns="34290" rIns="68580" bIns="3429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CA" sz="3600" b="1" spc="-113" dirty="0" smtClean="0">
                <a:solidFill>
                  <a:srgbClr val="355FAA"/>
                </a:solidFill>
                <a:latin typeface="Calibri" panose="020F0502020204030204"/>
                <a:ea typeface="+mn-ea"/>
                <a:cs typeface="+mn-cs"/>
              </a:rPr>
              <a:t>MOU - Funding</a:t>
            </a:r>
            <a:endParaRPr lang="en-CA" sz="2300" b="1" spc="-113" dirty="0">
              <a:solidFill>
                <a:srgbClr val="355FAA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A8D2-EC06-3145-98C7-2E9B8A7A354B}" type="slidenum">
              <a:rPr lang="en-US" smtClean="0"/>
              <a:t>15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00463" y="1456580"/>
            <a:ext cx="7328742" cy="246990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CA" sz="2400" dirty="0" smtClean="0"/>
              <a:t>GNWT will provide or facilitate funding to complete work assigned to PKFN under the MOU</a:t>
            </a:r>
          </a:p>
          <a:p>
            <a:endParaRPr lang="en-CA" sz="2000" dirty="0" smtClean="0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CA" sz="2400" dirty="0" smtClean="0"/>
              <a:t>Funding will be provided through separate funding agreements (not the MOU)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CA" sz="2000" dirty="0" smtClean="0"/>
          </a:p>
        </p:txBody>
      </p:sp>
    </p:spTree>
    <p:extLst>
      <p:ext uri="{BB962C8B-B14F-4D97-AF65-F5344CB8AC3E}">
        <p14:creationId xmlns:p14="http://schemas.microsoft.com/office/powerpoint/2010/main" val="101738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8" y="0"/>
            <a:ext cx="9140429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8DCCE334-537E-4945-B896-3853DE6F6FF2}"/>
              </a:ext>
            </a:extLst>
          </p:cNvPr>
          <p:cNvSpPr/>
          <p:nvPr/>
        </p:nvSpPr>
        <p:spPr>
          <a:xfrm>
            <a:off x="500463" y="1435509"/>
            <a:ext cx="7168896" cy="4847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fontAlgn="t">
              <a:spcAft>
                <a:spcPts val="450"/>
              </a:spcAft>
            </a:pPr>
            <a:endParaRPr lang="en-US" sz="2700" dirty="0"/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F992C419-671D-3F41-B618-4D1A0909A8ED}"/>
              </a:ext>
            </a:extLst>
          </p:cNvPr>
          <p:cNvSpPr txBox="1">
            <a:spLocks/>
          </p:cNvSpPr>
          <p:nvPr/>
        </p:nvSpPr>
        <p:spPr>
          <a:xfrm>
            <a:off x="5486399" y="107556"/>
            <a:ext cx="2883920" cy="30304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ts val="4950"/>
              </a:lnSpc>
            </a:pPr>
            <a:r>
              <a:rPr lang="it-IT" sz="1200" b="1" dirty="0">
                <a:solidFill>
                  <a:srgbClr val="00BE95"/>
                </a:solidFill>
                <a:latin typeface="+mn-lt"/>
              </a:rPr>
              <a:t>CONNECTING TO OPPORTUNITIES</a:t>
            </a:r>
            <a:endParaRPr lang="en-US" sz="1200" b="1" dirty="0">
              <a:solidFill>
                <a:srgbClr val="00BE95"/>
              </a:solidFill>
              <a:latin typeface="+mn-lt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020C5F0E-9FA0-464C-9031-1AF47AEE11D5}"/>
              </a:ext>
            </a:extLst>
          </p:cNvPr>
          <p:cNvCxnSpPr/>
          <p:nvPr/>
        </p:nvCxnSpPr>
        <p:spPr>
          <a:xfrm>
            <a:off x="0" y="355212"/>
            <a:ext cx="6042259" cy="0"/>
          </a:xfrm>
          <a:prstGeom prst="line">
            <a:avLst/>
          </a:prstGeom>
          <a:ln>
            <a:solidFill>
              <a:srgbClr val="00BE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B4C47F3A-2EEF-1E47-9A43-665B47F6BC47}"/>
              </a:ext>
            </a:extLst>
          </p:cNvPr>
          <p:cNvCxnSpPr>
            <a:cxnSpLocks/>
          </p:cNvCxnSpPr>
          <p:nvPr/>
        </p:nvCxnSpPr>
        <p:spPr>
          <a:xfrm flipV="1">
            <a:off x="8483253" y="355000"/>
            <a:ext cx="658462" cy="212"/>
          </a:xfrm>
          <a:prstGeom prst="line">
            <a:avLst/>
          </a:prstGeom>
          <a:ln>
            <a:solidFill>
              <a:srgbClr val="00BE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 txBox="1">
            <a:spLocks/>
          </p:cNvSpPr>
          <p:nvPr/>
        </p:nvSpPr>
        <p:spPr>
          <a:xfrm>
            <a:off x="500463" y="670672"/>
            <a:ext cx="7886700" cy="437871"/>
          </a:xfrm>
          <a:prstGeom prst="rect">
            <a:avLst/>
          </a:prstGeom>
        </p:spPr>
        <p:txBody>
          <a:bodyPr lIns="68580" tIns="34290" rIns="68580" bIns="3429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CA" sz="3600" b="1" spc="-113" dirty="0" smtClean="0">
                <a:solidFill>
                  <a:srgbClr val="355FAA"/>
                </a:solidFill>
                <a:latin typeface="Calibri" panose="020F0502020204030204"/>
                <a:ea typeface="+mn-ea"/>
                <a:cs typeface="+mn-cs"/>
              </a:rPr>
              <a:t>MVH – Next Steps</a:t>
            </a:r>
            <a:endParaRPr lang="en-CA" sz="2300" b="1" spc="-113" dirty="0">
              <a:solidFill>
                <a:srgbClr val="355FAA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A8D2-EC06-3145-98C7-2E9B8A7A354B}" type="slidenum">
              <a:rPr lang="en-US" smtClean="0"/>
              <a:t>16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83618" y="1388695"/>
            <a:ext cx="8048822" cy="253146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CA" sz="2000" dirty="0" smtClean="0"/>
              <a:t>Signing of MOU by PKFN </a:t>
            </a:r>
            <a:r>
              <a:rPr lang="en-CA" sz="2000" dirty="0"/>
              <a:t>Chief and </a:t>
            </a:r>
            <a:r>
              <a:rPr lang="en-CA" sz="2000" dirty="0" smtClean="0"/>
              <a:t>GNWT </a:t>
            </a:r>
            <a:r>
              <a:rPr lang="en-CA" sz="2000" dirty="0"/>
              <a:t>Minister of </a:t>
            </a:r>
            <a:r>
              <a:rPr lang="en-CA" sz="2000" dirty="0" smtClean="0"/>
              <a:t>Infrastructure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CA" sz="2000" dirty="0" smtClean="0"/>
              <a:t>Identification of Working Group members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CA" sz="2000" dirty="0" smtClean="0"/>
              <a:t>Working Group discussion of tasks and task assignment – PKFN, INF and/or contractors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CA" sz="2000" dirty="0" smtClean="0"/>
              <a:t>INF staff ground study of MGAR in early August</a:t>
            </a:r>
          </a:p>
          <a:p>
            <a:pPr>
              <a:spcAft>
                <a:spcPts val="1200"/>
              </a:spcAft>
            </a:pPr>
            <a:endParaRPr lang="en-CA" sz="2000" dirty="0" smtClean="0"/>
          </a:p>
        </p:txBody>
      </p:sp>
    </p:spTree>
    <p:extLst>
      <p:ext uri="{BB962C8B-B14F-4D97-AF65-F5344CB8AC3E}">
        <p14:creationId xmlns:p14="http://schemas.microsoft.com/office/powerpoint/2010/main" val="284581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5340762C-AAD6-8945-9A31-9FD03364FC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428" cy="51435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="" xmlns:a16="http://schemas.microsoft.com/office/drawing/2014/main" id="{4734E1D9-4428-0C44-94BC-86A2A699D425}"/>
              </a:ext>
            </a:extLst>
          </p:cNvPr>
          <p:cNvSpPr txBox="1">
            <a:spLocks/>
          </p:cNvSpPr>
          <p:nvPr/>
        </p:nvSpPr>
        <p:spPr>
          <a:xfrm>
            <a:off x="5486399" y="107556"/>
            <a:ext cx="2883920" cy="30304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ts val="4950"/>
              </a:lnSpc>
            </a:pPr>
            <a:r>
              <a:rPr lang="it-IT" sz="1200" b="1" dirty="0">
                <a:solidFill>
                  <a:srgbClr val="00BE95"/>
                </a:solidFill>
                <a:latin typeface="+mn-lt"/>
              </a:rPr>
              <a:t>CONNECTING TO OPPORTUNITIES</a:t>
            </a:r>
            <a:endParaRPr lang="en-US" sz="1200" b="1" dirty="0">
              <a:solidFill>
                <a:srgbClr val="00BE95"/>
              </a:solidFill>
              <a:latin typeface="+mn-lt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B147AE70-8B35-CB49-9882-6418DB99DDA0}"/>
              </a:ext>
            </a:extLst>
          </p:cNvPr>
          <p:cNvCxnSpPr/>
          <p:nvPr/>
        </p:nvCxnSpPr>
        <p:spPr>
          <a:xfrm>
            <a:off x="0" y="355212"/>
            <a:ext cx="6042259" cy="0"/>
          </a:xfrm>
          <a:prstGeom prst="line">
            <a:avLst/>
          </a:prstGeom>
          <a:ln>
            <a:solidFill>
              <a:srgbClr val="00BE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989A00FE-5795-1345-872F-711D23E976CC}"/>
              </a:ext>
            </a:extLst>
          </p:cNvPr>
          <p:cNvCxnSpPr>
            <a:cxnSpLocks/>
          </p:cNvCxnSpPr>
          <p:nvPr/>
        </p:nvCxnSpPr>
        <p:spPr>
          <a:xfrm flipV="1">
            <a:off x="8483253" y="355000"/>
            <a:ext cx="658462" cy="212"/>
          </a:xfrm>
          <a:prstGeom prst="line">
            <a:avLst/>
          </a:prstGeom>
          <a:ln>
            <a:solidFill>
              <a:srgbClr val="00BE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4"/>
          <p:cNvSpPr txBox="1">
            <a:spLocks/>
          </p:cNvSpPr>
          <p:nvPr/>
        </p:nvSpPr>
        <p:spPr>
          <a:xfrm>
            <a:off x="1367147" y="1251461"/>
            <a:ext cx="6172200" cy="120738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>
              <a:defRPr/>
            </a:pPr>
            <a:endParaRPr lang="en-US" sz="3200" b="1" dirty="0">
              <a:solidFill>
                <a:srgbClr val="004E7A"/>
              </a:solidFill>
              <a:latin typeface="Calibri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746042" y="2691276"/>
            <a:ext cx="5414407" cy="6232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lvl="0" algn="ctr">
              <a:defRPr/>
            </a:pPr>
            <a:r>
              <a:rPr lang="en-US" sz="1200" kern="0" dirty="0">
                <a:solidFill>
                  <a:prstClr val="black"/>
                </a:solidFill>
              </a:rPr>
              <a:t>MVH@gov.nt.ca</a:t>
            </a:r>
          </a:p>
          <a:p>
            <a:pPr lvl="0" algn="ctr">
              <a:defRPr/>
            </a:pPr>
            <a:endParaRPr lang="en-US" sz="1200" kern="0" dirty="0">
              <a:solidFill>
                <a:prstClr val="black"/>
              </a:solidFill>
            </a:endParaRPr>
          </a:p>
          <a:p>
            <a:pPr lvl="0" algn="ctr">
              <a:defRPr/>
            </a:pPr>
            <a:r>
              <a:rPr lang="en-US" sz="1200" kern="0" dirty="0">
                <a:solidFill>
                  <a:prstClr val="black"/>
                </a:solidFill>
              </a:rPr>
              <a:t>https://www.inf.gov.nt.ca/en/mackenzie-valley-highway-project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A8D2-EC06-3145-98C7-2E9B8A7A354B}" type="slidenum">
              <a:rPr lang="en-US" smtClean="0"/>
              <a:t>17</a:t>
            </a:fld>
            <a:endParaRPr lang="en-US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539552" y="771550"/>
            <a:ext cx="7886700" cy="437871"/>
          </a:xfrm>
          <a:prstGeom prst="rect">
            <a:avLst/>
          </a:prstGeom>
        </p:spPr>
        <p:txBody>
          <a:bodyPr lIns="68580" tIns="34290" rIns="68580" bIns="3429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CA" sz="3600" b="1" spc="-113" dirty="0" smtClean="0">
                <a:solidFill>
                  <a:srgbClr val="355FAA"/>
                </a:solidFill>
                <a:latin typeface="Calibri" panose="020F0502020204030204"/>
                <a:ea typeface="+mn-ea"/>
                <a:cs typeface="+mn-cs"/>
              </a:rPr>
              <a:t>Questions and Comments?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CA" sz="3600" b="1" spc="-113" dirty="0">
              <a:solidFill>
                <a:srgbClr val="355FAA"/>
              </a:solidFill>
              <a:latin typeface="Calibri" panose="020F0502020204030204"/>
              <a:ea typeface="+mn-ea"/>
              <a:cs typeface="+mn-cs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CA" sz="3600" b="1" spc="-113" dirty="0" smtClean="0">
                <a:solidFill>
                  <a:srgbClr val="355FAA"/>
                </a:solidFill>
                <a:latin typeface="Calibri" panose="020F0502020204030204"/>
                <a:ea typeface="+mn-ea"/>
                <a:cs typeface="+mn-cs"/>
              </a:rPr>
              <a:t>Thank You</a:t>
            </a:r>
            <a:endParaRPr lang="en-CA" sz="2300" b="1" spc="-113" dirty="0">
              <a:solidFill>
                <a:srgbClr val="355FAA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0034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8" y="0"/>
            <a:ext cx="9140429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8DCCE334-537E-4945-B896-3853DE6F6FF2}"/>
              </a:ext>
            </a:extLst>
          </p:cNvPr>
          <p:cNvSpPr/>
          <p:nvPr/>
        </p:nvSpPr>
        <p:spPr>
          <a:xfrm>
            <a:off x="500463" y="1435509"/>
            <a:ext cx="7168896" cy="4847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fontAlgn="t">
              <a:spcAft>
                <a:spcPts val="450"/>
              </a:spcAft>
            </a:pPr>
            <a:endParaRPr lang="en-US" sz="2700" dirty="0"/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F992C419-671D-3F41-B618-4D1A0909A8ED}"/>
              </a:ext>
            </a:extLst>
          </p:cNvPr>
          <p:cNvSpPr txBox="1">
            <a:spLocks/>
          </p:cNvSpPr>
          <p:nvPr/>
        </p:nvSpPr>
        <p:spPr>
          <a:xfrm>
            <a:off x="5486399" y="107556"/>
            <a:ext cx="2883920" cy="30304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ts val="4950"/>
              </a:lnSpc>
            </a:pPr>
            <a:r>
              <a:rPr lang="it-IT" sz="1200" b="1" dirty="0">
                <a:solidFill>
                  <a:srgbClr val="00BE95"/>
                </a:solidFill>
                <a:latin typeface="+mn-lt"/>
              </a:rPr>
              <a:t>CONNECTING TO OPPORTUNITIES</a:t>
            </a:r>
            <a:endParaRPr lang="en-US" sz="1200" b="1" dirty="0">
              <a:solidFill>
                <a:srgbClr val="00BE95"/>
              </a:solidFill>
              <a:latin typeface="+mn-lt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020C5F0E-9FA0-464C-9031-1AF47AEE11D5}"/>
              </a:ext>
            </a:extLst>
          </p:cNvPr>
          <p:cNvCxnSpPr/>
          <p:nvPr/>
        </p:nvCxnSpPr>
        <p:spPr>
          <a:xfrm>
            <a:off x="0" y="355212"/>
            <a:ext cx="6042259" cy="0"/>
          </a:xfrm>
          <a:prstGeom prst="line">
            <a:avLst/>
          </a:prstGeom>
          <a:ln>
            <a:solidFill>
              <a:srgbClr val="00BE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B4C47F3A-2EEF-1E47-9A43-665B47F6BC47}"/>
              </a:ext>
            </a:extLst>
          </p:cNvPr>
          <p:cNvCxnSpPr>
            <a:cxnSpLocks/>
          </p:cNvCxnSpPr>
          <p:nvPr/>
        </p:nvCxnSpPr>
        <p:spPr>
          <a:xfrm flipV="1">
            <a:off x="8483253" y="355000"/>
            <a:ext cx="658462" cy="212"/>
          </a:xfrm>
          <a:prstGeom prst="line">
            <a:avLst/>
          </a:prstGeom>
          <a:ln>
            <a:solidFill>
              <a:srgbClr val="00BE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 txBox="1">
            <a:spLocks/>
          </p:cNvSpPr>
          <p:nvPr/>
        </p:nvSpPr>
        <p:spPr>
          <a:xfrm>
            <a:off x="500463" y="670672"/>
            <a:ext cx="7886700" cy="437871"/>
          </a:xfrm>
          <a:prstGeom prst="rect">
            <a:avLst/>
          </a:prstGeom>
        </p:spPr>
        <p:txBody>
          <a:bodyPr lIns="68580" tIns="34290" rIns="68580" bIns="3429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CA" sz="3600" b="1" spc="-113" dirty="0" smtClean="0">
                <a:solidFill>
                  <a:srgbClr val="355FAA"/>
                </a:solidFill>
                <a:latin typeface="Calibri" panose="020F0502020204030204"/>
                <a:ea typeface="+mn-ea"/>
                <a:cs typeface="+mn-cs"/>
              </a:rPr>
              <a:t>Purpose</a:t>
            </a:r>
            <a:endParaRPr lang="en-CA" sz="2300" b="1" spc="-113" dirty="0">
              <a:solidFill>
                <a:srgbClr val="355FAA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A8D2-EC06-3145-98C7-2E9B8A7A354B}" type="slidenum">
              <a:rPr lang="en-US" smtClean="0"/>
              <a:t>2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00462" y="1435509"/>
            <a:ext cx="7527922" cy="234679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CA" sz="2700" dirty="0" smtClean="0"/>
              <a:t>To provide an update on Mackenzie Valley Highway (MVH) activities in the Dehcho Region: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CA" sz="2200" dirty="0"/>
              <a:t>MVH Environmental Assessment (Wrigley to Norman Wells)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CA" sz="2200" dirty="0" smtClean="0"/>
              <a:t>Wrigley to Mount </a:t>
            </a:r>
            <a:r>
              <a:rPr lang="en-CA" sz="2200" dirty="0" err="1" smtClean="0"/>
              <a:t>Gaudet</a:t>
            </a:r>
            <a:r>
              <a:rPr lang="en-CA" sz="2200" dirty="0" smtClean="0"/>
              <a:t> all-weather Access Road (MGAR)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CA" sz="2000" dirty="0" smtClean="0"/>
          </a:p>
        </p:txBody>
      </p:sp>
    </p:spTree>
    <p:extLst>
      <p:ext uri="{BB962C8B-B14F-4D97-AF65-F5344CB8AC3E}">
        <p14:creationId xmlns:p14="http://schemas.microsoft.com/office/powerpoint/2010/main" val="407112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A8D2-EC06-3145-98C7-2E9B8A7A354B}" type="slidenum">
              <a:rPr lang="en-US" smtClean="0"/>
              <a:t>3</a:t>
            </a:fld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144"/>
            <a:ext cx="9140429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xmlns="" id="{020C5F0E-9FA0-464C-9031-1AF47AEE11D5}"/>
              </a:ext>
            </a:extLst>
          </p:cNvPr>
          <p:cNvCxnSpPr/>
          <p:nvPr/>
        </p:nvCxnSpPr>
        <p:spPr>
          <a:xfrm>
            <a:off x="0" y="355212"/>
            <a:ext cx="6042259" cy="0"/>
          </a:xfrm>
          <a:prstGeom prst="line">
            <a:avLst/>
          </a:prstGeom>
          <a:ln>
            <a:solidFill>
              <a:srgbClr val="00BE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79BC47C8-A53A-6E47-A22E-72C5DDFEFB79}"/>
              </a:ext>
            </a:extLst>
          </p:cNvPr>
          <p:cNvSpPr txBox="1">
            <a:spLocks/>
          </p:cNvSpPr>
          <p:nvPr/>
        </p:nvSpPr>
        <p:spPr>
          <a:xfrm>
            <a:off x="4535337" y="72453"/>
            <a:ext cx="3845226" cy="247443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ts val="6600"/>
              </a:lnSpc>
            </a:pPr>
            <a:r>
              <a:rPr lang="it-IT" sz="1200" b="1" dirty="0">
                <a:solidFill>
                  <a:srgbClr val="00BE95"/>
                </a:solidFill>
                <a:latin typeface="+mn-lt"/>
              </a:rPr>
              <a:t>CONNECTING TO OPPORTUNITIES</a:t>
            </a:r>
            <a:endParaRPr lang="en-US" sz="1200" b="1" dirty="0">
              <a:solidFill>
                <a:srgbClr val="00BE95"/>
              </a:solidFill>
              <a:latin typeface="+mn-lt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D996C01D-3729-2442-A989-DE89B763FECF}"/>
              </a:ext>
            </a:extLst>
          </p:cNvPr>
          <p:cNvCxnSpPr>
            <a:cxnSpLocks/>
          </p:cNvCxnSpPr>
          <p:nvPr/>
        </p:nvCxnSpPr>
        <p:spPr>
          <a:xfrm>
            <a:off x="8515350" y="355212"/>
            <a:ext cx="628650" cy="29"/>
          </a:xfrm>
          <a:prstGeom prst="line">
            <a:avLst/>
          </a:prstGeom>
          <a:ln>
            <a:solidFill>
              <a:srgbClr val="00BE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 txBox="1">
            <a:spLocks/>
          </p:cNvSpPr>
          <p:nvPr/>
        </p:nvSpPr>
        <p:spPr>
          <a:xfrm>
            <a:off x="402957" y="604253"/>
            <a:ext cx="8112393" cy="994172"/>
          </a:xfrm>
          <a:prstGeom prst="rect">
            <a:avLst/>
          </a:prstGeom>
        </p:spPr>
        <p:txBody>
          <a:bodyPr lIns="68580" tIns="34290" rIns="68580" bIns="3429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100" b="1" dirty="0">
                <a:solidFill>
                  <a:schemeClr val="accent1"/>
                </a:solidFill>
                <a:latin typeface="+mn-lt"/>
              </a:rPr>
              <a:t>Why Invest in Infrastructure?</a:t>
            </a:r>
          </a:p>
        </p:txBody>
      </p:sp>
      <p:sp>
        <p:nvSpPr>
          <p:cNvPr id="16" name="Content Placeholder 3"/>
          <p:cNvSpPr txBox="1">
            <a:spLocks/>
          </p:cNvSpPr>
          <p:nvPr/>
        </p:nvSpPr>
        <p:spPr>
          <a:xfrm>
            <a:off x="4766310" y="1244587"/>
            <a:ext cx="3964660" cy="3069095"/>
          </a:xfrm>
          <a:prstGeom prst="rect">
            <a:avLst/>
          </a:prstGeom>
        </p:spPr>
        <p:txBody>
          <a:bodyPr lIns="68580" tIns="34290" rIns="68580" bIns="3429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dirty="0"/>
              <a:t>Improve social opportunities</a:t>
            </a:r>
          </a:p>
          <a:p>
            <a:r>
              <a:rPr lang="en-US" sz="6000" dirty="0"/>
              <a:t>Reduce cost of living and doing business</a:t>
            </a:r>
          </a:p>
          <a:p>
            <a:r>
              <a:rPr lang="en-US" sz="6000" dirty="0"/>
              <a:t>Increase resiliency to impacts of climate change</a:t>
            </a:r>
          </a:p>
          <a:p>
            <a:r>
              <a:rPr lang="en-US" sz="6000" dirty="0" smtClean="0"/>
              <a:t>Support </a:t>
            </a:r>
            <a:r>
              <a:rPr lang="en-US" sz="6000" dirty="0"/>
              <a:t>development of strong northern workforce and business opportunities</a:t>
            </a:r>
          </a:p>
          <a:p>
            <a:r>
              <a:rPr lang="en-US" sz="6000" dirty="0"/>
              <a:t>Promote tourism opportunities</a:t>
            </a:r>
          </a:p>
          <a:p>
            <a:r>
              <a:rPr lang="en-US" sz="6000" dirty="0" smtClean="0"/>
              <a:t>Reduce </a:t>
            </a:r>
            <a:r>
              <a:rPr lang="en-US" sz="6000" dirty="0"/>
              <a:t>greenhouse gas emissions</a:t>
            </a:r>
          </a:p>
          <a:p>
            <a:r>
              <a:rPr lang="en-US" sz="6000" dirty="0"/>
              <a:t>Provide access to mineral and petroleum resources</a:t>
            </a:r>
          </a:p>
          <a:p>
            <a:r>
              <a:rPr lang="en-US" sz="6000" dirty="0" smtClean="0"/>
              <a:t>Green </a:t>
            </a:r>
            <a:r>
              <a:rPr lang="en-US" sz="6000" dirty="0"/>
              <a:t>the mining sector</a:t>
            </a:r>
          </a:p>
          <a:p>
            <a:r>
              <a:rPr lang="en-US" sz="6000" dirty="0"/>
              <a:t>Indigenous economic reconciliation</a:t>
            </a:r>
          </a:p>
          <a:p>
            <a:endParaRPr lang="en-US" dirty="0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82" y="1244588"/>
            <a:ext cx="3995656" cy="2654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1"/>
          <p:cNvSpPr txBox="1">
            <a:spLocks/>
          </p:cNvSpPr>
          <p:nvPr/>
        </p:nvSpPr>
        <p:spPr>
          <a:xfrm>
            <a:off x="6457950" y="4752979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A27A8D2-EC06-3145-98C7-2E9B8A7A354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629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5340762C-AAD6-8945-9A31-9FD03364FC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" y="0"/>
            <a:ext cx="9139428" cy="51435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8DCCE334-537E-4945-B896-3853DE6F6FF2}"/>
              </a:ext>
            </a:extLst>
          </p:cNvPr>
          <p:cNvSpPr/>
          <p:nvPr/>
        </p:nvSpPr>
        <p:spPr>
          <a:xfrm>
            <a:off x="627416" y="1203598"/>
            <a:ext cx="8185067" cy="219290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57175" indent="-257175">
              <a:spcBef>
                <a:spcPct val="200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800" dirty="0"/>
              <a:t>Developer’s Assessment Report</a:t>
            </a:r>
          </a:p>
          <a:p>
            <a:pPr marL="600075" lvl="1" indent="-257175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sz="2000" dirty="0"/>
              <a:t>Completion of the DAR is the next major </a:t>
            </a:r>
            <a:r>
              <a:rPr lang="en-US" sz="2000" dirty="0" smtClean="0"/>
              <a:t>step</a:t>
            </a:r>
            <a:endParaRPr lang="en-US" sz="2000" dirty="0"/>
          </a:p>
          <a:p>
            <a:pPr marL="600075" lvl="1" indent="-257175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prstClr val="black"/>
                </a:solidFill>
              </a:rPr>
              <a:t>Scope and timing of </a:t>
            </a:r>
            <a:r>
              <a:rPr lang="en-US" sz="2000" dirty="0" smtClean="0">
                <a:solidFill>
                  <a:prstClr val="black"/>
                </a:solidFill>
              </a:rPr>
              <a:t>studies </a:t>
            </a:r>
            <a:r>
              <a:rPr lang="en-US" sz="2000" dirty="0">
                <a:solidFill>
                  <a:prstClr val="black"/>
                </a:solidFill>
              </a:rPr>
              <a:t>required to complete the DAR to be determined</a:t>
            </a:r>
          </a:p>
          <a:p>
            <a:pPr marL="600075" lvl="1" indent="-257175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prstClr val="black"/>
                </a:solidFill>
              </a:rPr>
              <a:t>Preliminary target date for completing DAR is late 2021 </a:t>
            </a:r>
          </a:p>
        </p:txBody>
      </p:sp>
      <p:sp>
        <p:nvSpPr>
          <p:cNvPr id="5" name="Title 1">
            <a:extLst>
              <a:ext uri="{FF2B5EF4-FFF2-40B4-BE49-F238E27FC236}">
                <a16:creationId xmlns="" xmlns:a16="http://schemas.microsoft.com/office/drawing/2014/main" id="{54A51C97-4201-6C44-8E22-5D3C99D746D3}"/>
              </a:ext>
            </a:extLst>
          </p:cNvPr>
          <p:cNvSpPr txBox="1">
            <a:spLocks/>
          </p:cNvSpPr>
          <p:nvPr/>
        </p:nvSpPr>
        <p:spPr>
          <a:xfrm>
            <a:off x="649711" y="504265"/>
            <a:ext cx="8232072" cy="577186"/>
          </a:xfrm>
          <a:prstGeom prst="rect">
            <a:avLst/>
          </a:prstGeom>
        </p:spPr>
        <p:txBody>
          <a:bodyPr lIns="68580" tIns="34290" rIns="68580" bIns="3429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200"/>
              </a:lnSpc>
            </a:pPr>
            <a:r>
              <a:rPr lang="en-US" sz="3600" b="1" dirty="0" smtClean="0">
                <a:solidFill>
                  <a:srgbClr val="355FAA"/>
                </a:solidFill>
                <a:latin typeface="+mn-lt"/>
              </a:rPr>
              <a:t>MVH Environmental Assessment</a:t>
            </a:r>
            <a:endParaRPr lang="en-US" sz="3600" b="1" dirty="0">
              <a:solidFill>
                <a:srgbClr val="355FAA"/>
              </a:solidFill>
              <a:latin typeface="+mn-lt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4734E1D9-4428-0C44-94BC-86A2A699D425}"/>
              </a:ext>
            </a:extLst>
          </p:cNvPr>
          <p:cNvSpPr txBox="1">
            <a:spLocks/>
          </p:cNvSpPr>
          <p:nvPr/>
        </p:nvSpPr>
        <p:spPr>
          <a:xfrm>
            <a:off x="5486399" y="107556"/>
            <a:ext cx="2883920" cy="30304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ts val="4950"/>
              </a:lnSpc>
            </a:pPr>
            <a:r>
              <a:rPr lang="it-IT" sz="1200" b="1" dirty="0">
                <a:solidFill>
                  <a:srgbClr val="00BE95"/>
                </a:solidFill>
                <a:latin typeface="+mn-lt"/>
              </a:rPr>
              <a:t>CONNECTING TO OPPORTUNITIES</a:t>
            </a:r>
            <a:endParaRPr lang="en-US" sz="1200" b="1" dirty="0">
              <a:solidFill>
                <a:srgbClr val="00BE95"/>
              </a:solidFill>
              <a:latin typeface="+mn-lt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B147AE70-8B35-CB49-9882-6418DB99DDA0}"/>
              </a:ext>
            </a:extLst>
          </p:cNvPr>
          <p:cNvCxnSpPr/>
          <p:nvPr/>
        </p:nvCxnSpPr>
        <p:spPr>
          <a:xfrm>
            <a:off x="0" y="355212"/>
            <a:ext cx="6042259" cy="0"/>
          </a:xfrm>
          <a:prstGeom prst="line">
            <a:avLst/>
          </a:prstGeom>
          <a:ln>
            <a:solidFill>
              <a:srgbClr val="00BE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989A00FE-5795-1345-872F-711D23E976CC}"/>
              </a:ext>
            </a:extLst>
          </p:cNvPr>
          <p:cNvCxnSpPr>
            <a:cxnSpLocks/>
          </p:cNvCxnSpPr>
          <p:nvPr/>
        </p:nvCxnSpPr>
        <p:spPr>
          <a:xfrm flipV="1">
            <a:off x="8483253" y="355000"/>
            <a:ext cx="658462" cy="212"/>
          </a:xfrm>
          <a:prstGeom prst="line">
            <a:avLst/>
          </a:prstGeom>
          <a:ln>
            <a:solidFill>
              <a:srgbClr val="00BE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A8D2-EC06-3145-98C7-2E9B8A7A354B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0510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8" y="0"/>
            <a:ext cx="9140429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8DCCE334-537E-4945-B896-3853DE6F6FF2}"/>
              </a:ext>
            </a:extLst>
          </p:cNvPr>
          <p:cNvSpPr/>
          <p:nvPr/>
        </p:nvSpPr>
        <p:spPr>
          <a:xfrm>
            <a:off x="500463" y="1435509"/>
            <a:ext cx="7168896" cy="4847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fontAlgn="t">
              <a:spcAft>
                <a:spcPts val="450"/>
              </a:spcAft>
            </a:pPr>
            <a:endParaRPr lang="en-US" sz="2700" dirty="0"/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F992C419-671D-3F41-B618-4D1A0909A8ED}"/>
              </a:ext>
            </a:extLst>
          </p:cNvPr>
          <p:cNvSpPr txBox="1">
            <a:spLocks/>
          </p:cNvSpPr>
          <p:nvPr/>
        </p:nvSpPr>
        <p:spPr>
          <a:xfrm>
            <a:off x="5486399" y="107556"/>
            <a:ext cx="2883920" cy="30304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ts val="4950"/>
              </a:lnSpc>
            </a:pPr>
            <a:r>
              <a:rPr lang="it-IT" sz="1200" b="1" dirty="0">
                <a:solidFill>
                  <a:srgbClr val="00BE95"/>
                </a:solidFill>
                <a:latin typeface="+mn-lt"/>
              </a:rPr>
              <a:t>CONNECTING TO OPPORTUNITIES</a:t>
            </a:r>
            <a:endParaRPr lang="en-US" sz="1200" b="1" dirty="0">
              <a:solidFill>
                <a:srgbClr val="00BE95"/>
              </a:solidFill>
              <a:latin typeface="+mn-lt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020C5F0E-9FA0-464C-9031-1AF47AEE11D5}"/>
              </a:ext>
            </a:extLst>
          </p:cNvPr>
          <p:cNvCxnSpPr/>
          <p:nvPr/>
        </p:nvCxnSpPr>
        <p:spPr>
          <a:xfrm>
            <a:off x="0" y="355212"/>
            <a:ext cx="6042259" cy="0"/>
          </a:xfrm>
          <a:prstGeom prst="line">
            <a:avLst/>
          </a:prstGeom>
          <a:ln>
            <a:solidFill>
              <a:srgbClr val="00BE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B4C47F3A-2EEF-1E47-9A43-665B47F6BC47}"/>
              </a:ext>
            </a:extLst>
          </p:cNvPr>
          <p:cNvCxnSpPr>
            <a:cxnSpLocks/>
          </p:cNvCxnSpPr>
          <p:nvPr/>
        </p:nvCxnSpPr>
        <p:spPr>
          <a:xfrm flipV="1">
            <a:off x="8483253" y="355000"/>
            <a:ext cx="658462" cy="212"/>
          </a:xfrm>
          <a:prstGeom prst="line">
            <a:avLst/>
          </a:prstGeom>
          <a:ln>
            <a:solidFill>
              <a:srgbClr val="00BE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 txBox="1">
            <a:spLocks/>
          </p:cNvSpPr>
          <p:nvPr/>
        </p:nvSpPr>
        <p:spPr>
          <a:xfrm>
            <a:off x="500463" y="670672"/>
            <a:ext cx="7886700" cy="437871"/>
          </a:xfrm>
          <a:prstGeom prst="rect">
            <a:avLst/>
          </a:prstGeom>
        </p:spPr>
        <p:txBody>
          <a:bodyPr lIns="68580" tIns="34290" rIns="68580" bIns="3429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CA" sz="3600" b="1" spc="-113" dirty="0" smtClean="0">
                <a:solidFill>
                  <a:srgbClr val="355FAA"/>
                </a:solidFill>
                <a:latin typeface="Calibri" panose="020F0502020204030204"/>
                <a:ea typeface="+mn-ea"/>
                <a:cs typeface="+mn-cs"/>
              </a:rPr>
              <a:t>MVH EA – Anticipated Timeline</a:t>
            </a:r>
            <a:endParaRPr lang="en-CA" sz="2300" b="1" spc="-113" dirty="0">
              <a:solidFill>
                <a:srgbClr val="355FAA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A8D2-EC06-3145-98C7-2E9B8A7A354B}" type="slidenum">
              <a:rPr lang="en-US" smtClean="0"/>
              <a:t>5</a:t>
            </a:fld>
            <a:endParaRPr lang="en-US" dirty="0"/>
          </a:p>
        </p:txBody>
      </p:sp>
      <p:graphicFrame>
        <p:nvGraphicFramePr>
          <p:cNvPr id="11" name="Chart 10"/>
          <p:cNvGraphicFramePr/>
          <p:nvPr>
            <p:extLst>
              <p:ext uri="{D42A27DB-BD31-4B8C-83A1-F6EECF244321}">
                <p14:modId xmlns:p14="http://schemas.microsoft.com/office/powerpoint/2010/main" val="3300190457"/>
              </p:ext>
            </p:extLst>
          </p:nvPr>
        </p:nvGraphicFramePr>
        <p:xfrm>
          <a:off x="323528" y="1347614"/>
          <a:ext cx="8712968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23528" y="3662903"/>
            <a:ext cx="8280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b="1" dirty="0" smtClean="0"/>
              <a:t>July 2019</a:t>
            </a:r>
            <a:endParaRPr lang="en-CA" sz="1200" b="1" dirty="0"/>
          </a:p>
        </p:txBody>
      </p:sp>
    </p:spTree>
    <p:extLst>
      <p:ext uri="{BB962C8B-B14F-4D97-AF65-F5344CB8AC3E}">
        <p14:creationId xmlns:p14="http://schemas.microsoft.com/office/powerpoint/2010/main" val="3385307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8" y="0"/>
            <a:ext cx="9140429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8DCCE334-537E-4945-B896-3853DE6F6FF2}"/>
              </a:ext>
            </a:extLst>
          </p:cNvPr>
          <p:cNvSpPr/>
          <p:nvPr/>
        </p:nvSpPr>
        <p:spPr>
          <a:xfrm>
            <a:off x="500463" y="1435509"/>
            <a:ext cx="7168896" cy="4847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fontAlgn="t">
              <a:spcAft>
                <a:spcPts val="450"/>
              </a:spcAft>
            </a:pPr>
            <a:endParaRPr lang="en-US" sz="2700" dirty="0"/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F992C419-671D-3F41-B618-4D1A0909A8ED}"/>
              </a:ext>
            </a:extLst>
          </p:cNvPr>
          <p:cNvSpPr txBox="1">
            <a:spLocks/>
          </p:cNvSpPr>
          <p:nvPr/>
        </p:nvSpPr>
        <p:spPr>
          <a:xfrm>
            <a:off x="5486399" y="107556"/>
            <a:ext cx="2883920" cy="30304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ts val="4950"/>
              </a:lnSpc>
            </a:pPr>
            <a:r>
              <a:rPr lang="it-IT" sz="1200" b="1" dirty="0">
                <a:solidFill>
                  <a:srgbClr val="00BE95"/>
                </a:solidFill>
                <a:latin typeface="+mn-lt"/>
              </a:rPr>
              <a:t>CONNECTING TO OPPORTUNITIES</a:t>
            </a:r>
            <a:endParaRPr lang="en-US" sz="1200" b="1" dirty="0">
              <a:solidFill>
                <a:srgbClr val="00BE95"/>
              </a:solidFill>
              <a:latin typeface="+mn-lt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020C5F0E-9FA0-464C-9031-1AF47AEE11D5}"/>
              </a:ext>
            </a:extLst>
          </p:cNvPr>
          <p:cNvCxnSpPr/>
          <p:nvPr/>
        </p:nvCxnSpPr>
        <p:spPr>
          <a:xfrm>
            <a:off x="0" y="355212"/>
            <a:ext cx="6042259" cy="0"/>
          </a:xfrm>
          <a:prstGeom prst="line">
            <a:avLst/>
          </a:prstGeom>
          <a:ln>
            <a:solidFill>
              <a:srgbClr val="00BE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B4C47F3A-2EEF-1E47-9A43-665B47F6BC47}"/>
              </a:ext>
            </a:extLst>
          </p:cNvPr>
          <p:cNvCxnSpPr>
            <a:cxnSpLocks/>
          </p:cNvCxnSpPr>
          <p:nvPr/>
        </p:nvCxnSpPr>
        <p:spPr>
          <a:xfrm flipV="1">
            <a:off x="8483253" y="355000"/>
            <a:ext cx="658462" cy="212"/>
          </a:xfrm>
          <a:prstGeom prst="line">
            <a:avLst/>
          </a:prstGeom>
          <a:ln>
            <a:solidFill>
              <a:srgbClr val="00BE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 txBox="1">
            <a:spLocks/>
          </p:cNvSpPr>
          <p:nvPr/>
        </p:nvSpPr>
        <p:spPr>
          <a:xfrm>
            <a:off x="500463" y="670672"/>
            <a:ext cx="7886700" cy="437871"/>
          </a:xfrm>
          <a:prstGeom prst="rect">
            <a:avLst/>
          </a:prstGeom>
        </p:spPr>
        <p:txBody>
          <a:bodyPr lIns="68580" tIns="34290" rIns="68580" bIns="3429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CA" sz="3600" b="1" spc="-113" dirty="0" smtClean="0">
                <a:solidFill>
                  <a:srgbClr val="355FAA"/>
                </a:solidFill>
                <a:latin typeface="Calibri" panose="020F0502020204030204"/>
                <a:ea typeface="+mn-ea"/>
                <a:cs typeface="+mn-cs"/>
              </a:rPr>
              <a:t>Mount Gaudet Access Road (MGAR)</a:t>
            </a:r>
            <a:endParaRPr lang="en-CA" sz="2300" b="1" spc="-113" dirty="0">
              <a:solidFill>
                <a:srgbClr val="355FAA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A8D2-EC06-3145-98C7-2E9B8A7A354B}" type="slidenum">
              <a:rPr lang="en-US" smtClean="0"/>
              <a:t>6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83618" y="1435508"/>
            <a:ext cx="7472758" cy="245451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34290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CA" sz="2400" dirty="0" smtClean="0"/>
              <a:t>Construction of the MGAR may proceed in advance of the MVH EA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CA" sz="2400" dirty="0" smtClean="0"/>
              <a:t>Development of the MGAR will include:</a:t>
            </a:r>
          </a:p>
          <a:p>
            <a:pPr marL="800100" lvl="1" indent="-34290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CA" sz="2400" dirty="0" smtClean="0"/>
              <a:t>Expansion of quarry at Mount Gaudet </a:t>
            </a:r>
          </a:p>
          <a:p>
            <a:pPr marL="800100" lvl="1" indent="-34290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CA" sz="2400" dirty="0" smtClean="0"/>
              <a:t>Relocation of Hodgson Creek Bridge</a:t>
            </a:r>
          </a:p>
        </p:txBody>
      </p:sp>
    </p:spTree>
    <p:extLst>
      <p:ext uri="{BB962C8B-B14F-4D97-AF65-F5344CB8AC3E}">
        <p14:creationId xmlns:p14="http://schemas.microsoft.com/office/powerpoint/2010/main" val="144085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8" y="0"/>
            <a:ext cx="9140429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8DCCE334-537E-4945-B896-3853DE6F6FF2}"/>
              </a:ext>
            </a:extLst>
          </p:cNvPr>
          <p:cNvSpPr/>
          <p:nvPr/>
        </p:nvSpPr>
        <p:spPr>
          <a:xfrm>
            <a:off x="500463" y="1435509"/>
            <a:ext cx="7168896" cy="4847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fontAlgn="t">
              <a:spcAft>
                <a:spcPts val="450"/>
              </a:spcAft>
            </a:pPr>
            <a:endParaRPr lang="en-US" sz="2700" dirty="0"/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F992C419-671D-3F41-B618-4D1A0909A8ED}"/>
              </a:ext>
            </a:extLst>
          </p:cNvPr>
          <p:cNvSpPr txBox="1">
            <a:spLocks/>
          </p:cNvSpPr>
          <p:nvPr/>
        </p:nvSpPr>
        <p:spPr>
          <a:xfrm>
            <a:off x="5486399" y="107556"/>
            <a:ext cx="2883920" cy="30304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ts val="4950"/>
              </a:lnSpc>
            </a:pPr>
            <a:r>
              <a:rPr lang="it-IT" sz="1200" b="1" dirty="0">
                <a:solidFill>
                  <a:srgbClr val="00BE95"/>
                </a:solidFill>
                <a:latin typeface="+mn-lt"/>
              </a:rPr>
              <a:t>CONNECTING TO OPPORTUNITIES</a:t>
            </a:r>
            <a:endParaRPr lang="en-US" sz="1200" b="1" dirty="0">
              <a:solidFill>
                <a:srgbClr val="00BE95"/>
              </a:solidFill>
              <a:latin typeface="+mn-lt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020C5F0E-9FA0-464C-9031-1AF47AEE11D5}"/>
              </a:ext>
            </a:extLst>
          </p:cNvPr>
          <p:cNvCxnSpPr/>
          <p:nvPr/>
        </p:nvCxnSpPr>
        <p:spPr>
          <a:xfrm>
            <a:off x="0" y="355212"/>
            <a:ext cx="6042259" cy="0"/>
          </a:xfrm>
          <a:prstGeom prst="line">
            <a:avLst/>
          </a:prstGeom>
          <a:ln>
            <a:solidFill>
              <a:srgbClr val="00BE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B4C47F3A-2EEF-1E47-9A43-665B47F6BC47}"/>
              </a:ext>
            </a:extLst>
          </p:cNvPr>
          <p:cNvCxnSpPr>
            <a:cxnSpLocks/>
          </p:cNvCxnSpPr>
          <p:nvPr/>
        </p:nvCxnSpPr>
        <p:spPr>
          <a:xfrm flipV="1">
            <a:off x="8483253" y="355000"/>
            <a:ext cx="658462" cy="212"/>
          </a:xfrm>
          <a:prstGeom prst="line">
            <a:avLst/>
          </a:prstGeom>
          <a:ln>
            <a:solidFill>
              <a:srgbClr val="00BE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 txBox="1">
            <a:spLocks/>
          </p:cNvSpPr>
          <p:nvPr/>
        </p:nvSpPr>
        <p:spPr>
          <a:xfrm>
            <a:off x="500462" y="670672"/>
            <a:ext cx="8752057" cy="437871"/>
          </a:xfrm>
          <a:prstGeom prst="rect">
            <a:avLst/>
          </a:prstGeom>
        </p:spPr>
        <p:txBody>
          <a:bodyPr lIns="68580" tIns="34290" rIns="68580" bIns="3429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CA" sz="3600" b="1" spc="-113" dirty="0" smtClean="0">
                <a:solidFill>
                  <a:srgbClr val="355FAA"/>
                </a:solidFill>
                <a:latin typeface="Calibri" panose="020F0502020204030204"/>
                <a:ea typeface="+mn-ea"/>
                <a:cs typeface="+mn-cs"/>
              </a:rPr>
              <a:t>MGAR - Anticipated Timeline </a:t>
            </a:r>
            <a:endParaRPr lang="en-CA" sz="2300" b="1" spc="-113" dirty="0">
              <a:solidFill>
                <a:srgbClr val="355FAA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A8D2-EC06-3145-98C7-2E9B8A7A354B}" type="slidenum">
              <a:rPr lang="en-US" smtClean="0"/>
              <a:t>7</a:t>
            </a:fld>
            <a:endParaRPr lang="en-US" dirty="0"/>
          </a:p>
        </p:txBody>
      </p:sp>
      <p:graphicFrame>
        <p:nvGraphicFramePr>
          <p:cNvPr id="11" name="Chart 10"/>
          <p:cNvGraphicFramePr/>
          <p:nvPr>
            <p:extLst>
              <p:ext uri="{D42A27DB-BD31-4B8C-83A1-F6EECF244321}">
                <p14:modId xmlns:p14="http://schemas.microsoft.com/office/powerpoint/2010/main" val="3190996382"/>
              </p:ext>
            </p:extLst>
          </p:nvPr>
        </p:nvGraphicFramePr>
        <p:xfrm>
          <a:off x="463970" y="1435509"/>
          <a:ext cx="8208912" cy="23393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467544" y="3518887"/>
            <a:ext cx="8280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b="1" dirty="0" smtClean="0"/>
              <a:t>July 2019</a:t>
            </a:r>
            <a:endParaRPr lang="en-CA" sz="1200" b="1" dirty="0"/>
          </a:p>
        </p:txBody>
      </p:sp>
    </p:spTree>
    <p:extLst>
      <p:ext uri="{BB962C8B-B14F-4D97-AF65-F5344CB8AC3E}">
        <p14:creationId xmlns:p14="http://schemas.microsoft.com/office/powerpoint/2010/main" val="100736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8" y="0"/>
            <a:ext cx="9140429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8DCCE334-537E-4945-B896-3853DE6F6FF2}"/>
              </a:ext>
            </a:extLst>
          </p:cNvPr>
          <p:cNvSpPr/>
          <p:nvPr/>
        </p:nvSpPr>
        <p:spPr>
          <a:xfrm>
            <a:off x="500463" y="1435509"/>
            <a:ext cx="7168896" cy="4847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fontAlgn="t">
              <a:spcAft>
                <a:spcPts val="450"/>
              </a:spcAft>
            </a:pPr>
            <a:endParaRPr lang="en-US" sz="2700" dirty="0"/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F992C419-671D-3F41-B618-4D1A0909A8ED}"/>
              </a:ext>
            </a:extLst>
          </p:cNvPr>
          <p:cNvSpPr txBox="1">
            <a:spLocks/>
          </p:cNvSpPr>
          <p:nvPr/>
        </p:nvSpPr>
        <p:spPr>
          <a:xfrm>
            <a:off x="5486399" y="107556"/>
            <a:ext cx="2883920" cy="30304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ts val="4950"/>
              </a:lnSpc>
            </a:pPr>
            <a:r>
              <a:rPr lang="it-IT" sz="1200" b="1" dirty="0">
                <a:solidFill>
                  <a:srgbClr val="00BE95"/>
                </a:solidFill>
                <a:latin typeface="+mn-lt"/>
              </a:rPr>
              <a:t>CONNECTING TO OPPORTUNITIES</a:t>
            </a:r>
            <a:endParaRPr lang="en-US" sz="1200" b="1" dirty="0">
              <a:solidFill>
                <a:srgbClr val="00BE95"/>
              </a:solidFill>
              <a:latin typeface="+mn-lt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020C5F0E-9FA0-464C-9031-1AF47AEE11D5}"/>
              </a:ext>
            </a:extLst>
          </p:cNvPr>
          <p:cNvCxnSpPr/>
          <p:nvPr/>
        </p:nvCxnSpPr>
        <p:spPr>
          <a:xfrm>
            <a:off x="0" y="355212"/>
            <a:ext cx="6042259" cy="0"/>
          </a:xfrm>
          <a:prstGeom prst="line">
            <a:avLst/>
          </a:prstGeom>
          <a:ln>
            <a:solidFill>
              <a:srgbClr val="00BE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B4C47F3A-2EEF-1E47-9A43-665B47F6BC47}"/>
              </a:ext>
            </a:extLst>
          </p:cNvPr>
          <p:cNvCxnSpPr>
            <a:cxnSpLocks/>
          </p:cNvCxnSpPr>
          <p:nvPr/>
        </p:nvCxnSpPr>
        <p:spPr>
          <a:xfrm flipV="1">
            <a:off x="8483253" y="355000"/>
            <a:ext cx="658462" cy="212"/>
          </a:xfrm>
          <a:prstGeom prst="line">
            <a:avLst/>
          </a:prstGeom>
          <a:ln>
            <a:solidFill>
              <a:srgbClr val="00BE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 txBox="1">
            <a:spLocks/>
          </p:cNvSpPr>
          <p:nvPr/>
        </p:nvSpPr>
        <p:spPr>
          <a:xfrm>
            <a:off x="478272" y="483518"/>
            <a:ext cx="8752056" cy="437871"/>
          </a:xfrm>
          <a:prstGeom prst="rect">
            <a:avLst/>
          </a:prstGeom>
        </p:spPr>
        <p:txBody>
          <a:bodyPr lIns="68580" tIns="34290" rIns="68580" bIns="3429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CA" sz="3600" b="1" spc="-113" dirty="0" smtClean="0">
                <a:solidFill>
                  <a:srgbClr val="355FAA"/>
                </a:solidFill>
                <a:latin typeface="Calibri" panose="020F0502020204030204"/>
                <a:ea typeface="+mn-ea"/>
                <a:cs typeface="+mn-cs"/>
              </a:rPr>
              <a:t>Planned Studies – MVH EA and MGAR</a:t>
            </a:r>
            <a:endParaRPr lang="en-CA" sz="2300" b="1" spc="-113" dirty="0">
              <a:solidFill>
                <a:srgbClr val="355FAA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A8D2-EC06-3145-98C7-2E9B8A7A354B}" type="slidenum">
              <a:rPr lang="en-US" smtClean="0"/>
              <a:t>8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35737" y="1059582"/>
            <a:ext cx="748883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600" dirty="0" smtClean="0"/>
              <a:t>Studies to be completed will include:</a:t>
            </a:r>
          </a:p>
          <a:p>
            <a:endParaRPr lang="en-CA" sz="1600" dirty="0" smtClean="0"/>
          </a:p>
          <a:p>
            <a:endParaRPr lang="en-CA" sz="1600" dirty="0" smtClean="0"/>
          </a:p>
          <a:p>
            <a:endParaRPr lang="en-CA" sz="1600" dirty="0"/>
          </a:p>
          <a:p>
            <a:endParaRPr lang="en-CA" sz="1600" dirty="0" smtClean="0"/>
          </a:p>
          <a:p>
            <a:endParaRPr lang="en-CA" sz="1600" dirty="0"/>
          </a:p>
          <a:p>
            <a:pPr indent="-457200"/>
            <a:endParaRPr lang="en-CA" sz="1600" dirty="0"/>
          </a:p>
          <a:p>
            <a:pPr indent="-457200"/>
            <a:endParaRPr lang="en-CA" sz="1600" dirty="0" smtClean="0"/>
          </a:p>
          <a:p>
            <a:pPr indent="-457200"/>
            <a:endParaRPr lang="en-CA" sz="1600" dirty="0" smtClean="0"/>
          </a:p>
          <a:p>
            <a:pPr indent="-457200"/>
            <a:endParaRPr lang="en-CA" sz="1600" dirty="0" smtClean="0"/>
          </a:p>
          <a:p>
            <a:pPr indent="-457200"/>
            <a:r>
              <a:rPr lang="en-CA" sz="1600" dirty="0" smtClean="0"/>
              <a:t>The GNWT is also in the process of acquiring land access and permits for the MGAR and associated projects.</a:t>
            </a:r>
          </a:p>
          <a:p>
            <a:endParaRPr lang="en-CA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251520" y="1443723"/>
            <a:ext cx="8298197" cy="2738057"/>
          </a:xfrm>
          <a:prstGeom prst="rect">
            <a:avLst/>
          </a:prstGeom>
          <a:noFill/>
        </p:spPr>
        <p:txBody>
          <a:bodyPr wrap="square" lIns="68580" tIns="34290" rIns="68580" bIns="34290" numCol="3" rtlCol="0">
            <a:spAutoFit/>
          </a:bodyPr>
          <a:lstStyle/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1200" dirty="0" smtClean="0"/>
              <a:t>Environmental </a:t>
            </a:r>
          </a:p>
          <a:p>
            <a:pPr marL="1257300" lvl="2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CA" sz="1200" dirty="0" smtClean="0"/>
              <a:t>Wildlife Desktop Studies</a:t>
            </a:r>
          </a:p>
          <a:p>
            <a:pPr marL="1257300" lvl="2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CA" sz="1200" dirty="0" smtClean="0"/>
              <a:t>Wildlife Field Studies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1200" dirty="0" smtClean="0"/>
              <a:t>Archaeological</a:t>
            </a:r>
          </a:p>
          <a:p>
            <a:pPr marL="1257300" lvl="2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CA" sz="1200" dirty="0" smtClean="0"/>
              <a:t>Overview Assessment</a:t>
            </a:r>
          </a:p>
          <a:p>
            <a:pPr marL="1257300" lvl="2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CA" sz="1200" dirty="0" smtClean="0"/>
              <a:t>Impact Assessment (if required)</a:t>
            </a:r>
            <a:endParaRPr lang="en-CA" sz="1200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CA" sz="1200" dirty="0" smtClean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CA" sz="1200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CA" sz="1200" dirty="0" smtClean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1200" dirty="0" smtClean="0"/>
              <a:t> Land use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1200" dirty="0" smtClean="0"/>
              <a:t>Socio-economic</a:t>
            </a:r>
            <a:endParaRPr lang="en-CA" sz="1200" dirty="0"/>
          </a:p>
          <a:p>
            <a:pPr marL="628650" lvl="1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1200" dirty="0" smtClean="0"/>
              <a:t>     Traditional knowledge </a:t>
            </a:r>
          </a:p>
          <a:p>
            <a:pPr marL="628650" lvl="1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1200" dirty="0" smtClean="0"/>
              <a:t>      Engineering</a:t>
            </a:r>
          </a:p>
          <a:p>
            <a:pPr marL="1257300" lvl="2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CA" sz="1200" dirty="0" smtClean="0"/>
              <a:t>Geotechnical</a:t>
            </a:r>
          </a:p>
          <a:p>
            <a:pPr marL="1257300" lvl="2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CA" sz="1200" dirty="0" smtClean="0"/>
              <a:t>Route </a:t>
            </a:r>
            <a:r>
              <a:rPr lang="en-CA" sz="1200" dirty="0"/>
              <a:t>d</a:t>
            </a:r>
            <a:r>
              <a:rPr lang="en-CA" sz="1200" dirty="0" smtClean="0"/>
              <a:t>esign</a:t>
            </a:r>
          </a:p>
          <a:p>
            <a:pPr marL="1257300" lvl="2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CA" sz="1200" dirty="0" smtClean="0"/>
              <a:t>Hydrology</a:t>
            </a:r>
          </a:p>
          <a:p>
            <a:pPr marL="1257300" lvl="2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CA" sz="1200" dirty="0" smtClean="0"/>
              <a:t>Thermal analysis</a:t>
            </a:r>
          </a:p>
          <a:p>
            <a:pPr marL="1257300" lvl="2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en-CA" sz="1200" dirty="0" smtClean="0"/>
          </a:p>
          <a:p>
            <a:pPr marL="1257300" lvl="2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en-CA" sz="1200" dirty="0"/>
          </a:p>
          <a:p>
            <a:pPr marL="171450" indent="-1714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CA" sz="1200" dirty="0" err="1" smtClean="0"/>
              <a:t>LiDAR</a:t>
            </a:r>
            <a:r>
              <a:rPr lang="en-CA" sz="1200" dirty="0" smtClean="0"/>
              <a:t> (Hodgson Creek)</a:t>
            </a:r>
          </a:p>
          <a:p>
            <a:pPr marL="171450" indent="-1714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CA" sz="1200" dirty="0" smtClean="0"/>
              <a:t>Terrain and air photo analysis</a:t>
            </a:r>
          </a:p>
          <a:p>
            <a:pPr marL="171450" indent="-1714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CA" sz="1200" dirty="0" smtClean="0"/>
              <a:t>Topogra</a:t>
            </a:r>
            <a:r>
              <a:rPr lang="en-CA" sz="1200" dirty="0"/>
              <a:t>p</a:t>
            </a:r>
            <a:r>
              <a:rPr lang="en-CA" sz="1200" dirty="0" smtClean="0"/>
              <a:t>hy</a:t>
            </a:r>
          </a:p>
          <a:p>
            <a:pPr>
              <a:spcAft>
                <a:spcPts val="600"/>
              </a:spcAft>
            </a:pPr>
            <a:endParaRPr lang="en-CA" sz="1200" dirty="0" smtClean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CA" sz="1000" dirty="0" smtClean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CA" sz="1000" dirty="0" smtClean="0"/>
          </a:p>
        </p:txBody>
      </p:sp>
    </p:spTree>
    <p:extLst>
      <p:ext uri="{BB962C8B-B14F-4D97-AF65-F5344CB8AC3E}">
        <p14:creationId xmlns:p14="http://schemas.microsoft.com/office/powerpoint/2010/main" val="319811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8" y="0"/>
            <a:ext cx="9140429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8DCCE334-537E-4945-B896-3853DE6F6FF2}"/>
              </a:ext>
            </a:extLst>
          </p:cNvPr>
          <p:cNvSpPr/>
          <p:nvPr/>
        </p:nvSpPr>
        <p:spPr>
          <a:xfrm>
            <a:off x="500463" y="1435509"/>
            <a:ext cx="7168896" cy="4847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fontAlgn="t">
              <a:spcAft>
                <a:spcPts val="450"/>
              </a:spcAft>
            </a:pPr>
            <a:endParaRPr lang="en-US" sz="2700" dirty="0"/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F992C419-671D-3F41-B618-4D1A0909A8ED}"/>
              </a:ext>
            </a:extLst>
          </p:cNvPr>
          <p:cNvSpPr txBox="1">
            <a:spLocks/>
          </p:cNvSpPr>
          <p:nvPr/>
        </p:nvSpPr>
        <p:spPr>
          <a:xfrm>
            <a:off x="5486399" y="107556"/>
            <a:ext cx="2883920" cy="30304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ts val="4950"/>
              </a:lnSpc>
            </a:pPr>
            <a:r>
              <a:rPr lang="it-IT" sz="1200" b="1" dirty="0">
                <a:solidFill>
                  <a:srgbClr val="00BE95"/>
                </a:solidFill>
                <a:latin typeface="+mn-lt"/>
              </a:rPr>
              <a:t>CONNECTING TO OPPORTUNITIES</a:t>
            </a:r>
            <a:endParaRPr lang="en-US" sz="1200" b="1" dirty="0">
              <a:solidFill>
                <a:srgbClr val="00BE95"/>
              </a:solidFill>
              <a:latin typeface="+mn-lt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020C5F0E-9FA0-464C-9031-1AF47AEE11D5}"/>
              </a:ext>
            </a:extLst>
          </p:cNvPr>
          <p:cNvCxnSpPr/>
          <p:nvPr/>
        </p:nvCxnSpPr>
        <p:spPr>
          <a:xfrm>
            <a:off x="0" y="355212"/>
            <a:ext cx="6042259" cy="0"/>
          </a:xfrm>
          <a:prstGeom prst="line">
            <a:avLst/>
          </a:prstGeom>
          <a:ln>
            <a:solidFill>
              <a:srgbClr val="00BE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B4C47F3A-2EEF-1E47-9A43-665B47F6BC47}"/>
              </a:ext>
            </a:extLst>
          </p:cNvPr>
          <p:cNvCxnSpPr>
            <a:cxnSpLocks/>
          </p:cNvCxnSpPr>
          <p:nvPr/>
        </p:nvCxnSpPr>
        <p:spPr>
          <a:xfrm flipV="1">
            <a:off x="8483253" y="355000"/>
            <a:ext cx="658462" cy="212"/>
          </a:xfrm>
          <a:prstGeom prst="line">
            <a:avLst/>
          </a:prstGeom>
          <a:ln>
            <a:solidFill>
              <a:srgbClr val="00BE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 txBox="1">
            <a:spLocks/>
          </p:cNvSpPr>
          <p:nvPr/>
        </p:nvSpPr>
        <p:spPr>
          <a:xfrm>
            <a:off x="500463" y="670672"/>
            <a:ext cx="7886700" cy="437871"/>
          </a:xfrm>
          <a:prstGeom prst="rect">
            <a:avLst/>
          </a:prstGeom>
        </p:spPr>
        <p:txBody>
          <a:bodyPr lIns="68580" tIns="34290" rIns="68580" bIns="3429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CA" sz="3600" b="1" spc="-113" dirty="0" smtClean="0">
                <a:solidFill>
                  <a:srgbClr val="355FAA"/>
                </a:solidFill>
                <a:latin typeface="Calibri" panose="020F0502020204030204"/>
                <a:ea typeface="+mn-ea"/>
                <a:cs typeface="+mn-cs"/>
              </a:rPr>
              <a:t>Memorandum of Understanding</a:t>
            </a:r>
            <a:endParaRPr lang="en-CA" sz="2300" b="1" spc="-113" dirty="0">
              <a:solidFill>
                <a:srgbClr val="355FAA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A8D2-EC06-3145-98C7-2E9B8A7A354B}" type="slidenum">
              <a:rPr lang="en-US" smtClean="0"/>
              <a:t>9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27633" y="1347614"/>
            <a:ext cx="5528543" cy="213135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200" dirty="0" smtClean="0"/>
              <a:t>Proposed MOU between GNWT and </a:t>
            </a:r>
            <a:r>
              <a:rPr lang="en-CA" sz="2400" dirty="0" err="1"/>
              <a:t>Pehdzéh</a:t>
            </a:r>
            <a:r>
              <a:rPr lang="en-CA" sz="2400" dirty="0"/>
              <a:t> Kı̨́ First Nation </a:t>
            </a:r>
            <a:r>
              <a:rPr lang="en-CA" sz="2200" dirty="0" smtClean="0"/>
              <a:t>(PKFN)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Cooperation </a:t>
            </a:r>
            <a:r>
              <a:rPr lang="en-US" sz="2200" dirty="0"/>
              <a:t>on the Advancement of the </a:t>
            </a:r>
            <a:r>
              <a:rPr lang="en-US" sz="2200" dirty="0" smtClean="0"/>
              <a:t>MVH </a:t>
            </a:r>
            <a:r>
              <a:rPr lang="en-US" sz="2200" dirty="0"/>
              <a:t>through the Environmental Review and Regulatory </a:t>
            </a:r>
            <a:r>
              <a:rPr lang="en-US" sz="2200" dirty="0" smtClean="0"/>
              <a:t>Processes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8796" y="971753"/>
            <a:ext cx="2157609" cy="150808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2755891"/>
            <a:ext cx="2486429" cy="1398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088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1114</TotalTime>
  <Words>753</Words>
  <Application>Microsoft Office PowerPoint</Application>
  <PresentationFormat>On-screen Show (16:9)</PresentationFormat>
  <Paragraphs>172</Paragraphs>
  <Slides>17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GNWT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Eric Vandenberg</dc:creator>
  <cp:lastModifiedBy>Darren P Campbell</cp:lastModifiedBy>
  <cp:revision>157</cp:revision>
  <dcterms:created xsi:type="dcterms:W3CDTF">2019-07-10T17:18:00Z</dcterms:created>
  <dcterms:modified xsi:type="dcterms:W3CDTF">2019-11-04T18:26:14Z</dcterms:modified>
</cp:coreProperties>
</file>