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457" r:id="rId6"/>
    <p:sldId id="458" r:id="rId7"/>
    <p:sldId id="459" r:id="rId8"/>
    <p:sldId id="441" r:id="rId9"/>
    <p:sldId id="460" r:id="rId10"/>
    <p:sldId id="461" r:id="rId11"/>
    <p:sldId id="462" r:id="rId12"/>
    <p:sldId id="463" r:id="rId13"/>
    <p:sldId id="469" r:id="rId14"/>
    <p:sldId id="427" r:id="rId15"/>
    <p:sldId id="438" r:id="rId16"/>
    <p:sldId id="465" r:id="rId17"/>
    <p:sldId id="444" r:id="rId18"/>
    <p:sldId id="435" r:id="rId19"/>
    <p:sldId id="445" r:id="rId20"/>
    <p:sldId id="466" r:id="rId21"/>
    <p:sldId id="467" r:id="rId22"/>
    <p:sldId id="468" r:id="rId23"/>
    <p:sldId id="470" r:id="rId24"/>
    <p:sldId id="446" r:id="rId25"/>
    <p:sldId id="456" r:id="rId26"/>
    <p:sldId id="447" r:id="rId27"/>
    <p:sldId id="439" r:id="rId28"/>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Coyne" initials="PC" lastIdx="78" clrIdx="0"/>
  <p:cmAuthor id="2" name="Anita Ogaa" initials="AO" lastIdx="7" clrIdx="1">
    <p:extLst>
      <p:ext uri="{19B8F6BF-5375-455C-9EA6-DF929625EA0E}">
        <p15:presenceInfo xmlns:p15="http://schemas.microsoft.com/office/powerpoint/2012/main" userId="S::Anita_Ogaa@gov.nt.ca::a9d4cc76-8633-4adc-a2ce-845d5413378b" providerId="AD"/>
      </p:ext>
    </p:extLst>
  </p:cmAuthor>
  <p:cmAuthor id="3" name="Cyr-Steenkamp, Talina" initials="CST" lastIdx="41" clrIdx="2">
    <p:extLst>
      <p:ext uri="{19B8F6BF-5375-455C-9EA6-DF929625EA0E}">
        <p15:presenceInfo xmlns:p15="http://schemas.microsoft.com/office/powerpoint/2012/main" userId="S::talina.cyr-steenkamp@stantec.com::7c587d25-3b10-4868-907f-e349948894a0" providerId="AD"/>
      </p:ext>
    </p:extLst>
  </p:cmAuthor>
  <p:cmAuthor id="4" name="Rezac, Zoë" initials="RZ" lastIdx="3" clrIdx="3">
    <p:extLst>
      <p:ext uri="{19B8F6BF-5375-455C-9EA6-DF929625EA0E}">
        <p15:presenceInfo xmlns:p15="http://schemas.microsoft.com/office/powerpoint/2012/main" userId="S::Zoe.Rezac@stantec.com::cd9634c4-63a4-4cf3-9280-10ad04b432ad" providerId="AD"/>
      </p:ext>
    </p:extLst>
  </p:cmAuthor>
  <p:cmAuthor id="5" name="Bonhomme, Erica" initials="BE" lastIdx="2" clrIdx="4">
    <p:extLst>
      <p:ext uri="{19B8F6BF-5375-455C-9EA6-DF929625EA0E}">
        <p15:presenceInfo xmlns:p15="http://schemas.microsoft.com/office/powerpoint/2012/main" userId="S::Erica.Bonhomme@stantec.com::9cb2b2d7-fc9a-425a-966a-ed437729fa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7A933-32E5-4FFF-BFC8-7CB143363A1E}" v="310" dt="2022-06-07T14:16:01.506"/>
    <p1510:client id="{49254D1D-0056-4DEF-BDE7-FD5DC92E8C17}" v="4" dt="2022-06-09T19:27:31.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22393" autoAdjust="0"/>
  </p:normalViewPr>
  <p:slideViewPr>
    <p:cSldViewPr snapToGrid="0">
      <p:cViewPr>
        <p:scale>
          <a:sx n="100" d="100"/>
          <a:sy n="100" d="100"/>
        </p:scale>
        <p:origin x="1914" y="9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05112EF-782B-4781-8057-97EACF13E553}" type="datetimeFigureOut">
              <a:rPr lang="en-US" smtClean="0"/>
              <a:t>9/8/2025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FD34929-2CBB-4923-81FC-51A0C845407F}" type="slidenum">
              <a:rPr lang="en-US" smtClean="0"/>
              <a:t>‹#›</a:t>
            </a:fld>
            <a:endParaRPr lang="en-US"/>
          </a:p>
        </p:txBody>
      </p:sp>
    </p:spTree>
    <p:extLst>
      <p:ext uri="{BB962C8B-B14F-4D97-AF65-F5344CB8AC3E}">
        <p14:creationId xmlns:p14="http://schemas.microsoft.com/office/powerpoint/2010/main" val="4104250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FD34929-2CBB-4923-81FC-51A0C845407F}" type="slidenum">
              <a:rPr lang="en-US" smtClean="0"/>
              <a:t>1</a:t>
            </a:fld>
            <a:endParaRPr lang="en-US"/>
          </a:p>
        </p:txBody>
      </p:sp>
    </p:spTree>
    <p:extLst>
      <p:ext uri="{BB962C8B-B14F-4D97-AF65-F5344CB8AC3E}">
        <p14:creationId xmlns:p14="http://schemas.microsoft.com/office/powerpoint/2010/main" val="3835748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10</a:t>
            </a:fld>
            <a:endParaRPr lang="en-CA"/>
          </a:p>
        </p:txBody>
      </p:sp>
    </p:spTree>
    <p:extLst>
      <p:ext uri="{BB962C8B-B14F-4D97-AF65-F5344CB8AC3E}">
        <p14:creationId xmlns:p14="http://schemas.microsoft.com/office/powerpoint/2010/main" val="89967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11</a:t>
            </a:fld>
            <a:endParaRPr lang="en-CA"/>
          </a:p>
        </p:txBody>
      </p:sp>
    </p:spTree>
    <p:extLst>
      <p:ext uri="{BB962C8B-B14F-4D97-AF65-F5344CB8AC3E}">
        <p14:creationId xmlns:p14="http://schemas.microsoft.com/office/powerpoint/2010/main" val="1341733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12</a:t>
            </a:fld>
            <a:endParaRPr lang="en-CA"/>
          </a:p>
        </p:txBody>
      </p:sp>
    </p:spTree>
    <p:extLst>
      <p:ext uri="{BB962C8B-B14F-4D97-AF65-F5344CB8AC3E}">
        <p14:creationId xmlns:p14="http://schemas.microsoft.com/office/powerpoint/2010/main" val="886452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22022-EF07-4CF4-A2E9-00967C9CDCF3}" type="slidenum">
              <a:rPr lang="en-CA" smtClean="0"/>
              <a:t>13</a:t>
            </a:fld>
            <a:endParaRPr lang="en-CA"/>
          </a:p>
        </p:txBody>
      </p:sp>
    </p:spTree>
    <p:extLst>
      <p:ext uri="{BB962C8B-B14F-4D97-AF65-F5344CB8AC3E}">
        <p14:creationId xmlns:p14="http://schemas.microsoft.com/office/powerpoint/2010/main" val="183264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14</a:t>
            </a:fld>
            <a:endParaRPr lang="en-CA"/>
          </a:p>
        </p:txBody>
      </p:sp>
    </p:spTree>
    <p:extLst>
      <p:ext uri="{BB962C8B-B14F-4D97-AF65-F5344CB8AC3E}">
        <p14:creationId xmlns:p14="http://schemas.microsoft.com/office/powerpoint/2010/main" val="400192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22022-EF07-4CF4-A2E9-00967C9CDCF3}" type="slidenum">
              <a:rPr lang="en-CA" smtClean="0"/>
              <a:t>15</a:t>
            </a:fld>
            <a:endParaRPr lang="en-CA"/>
          </a:p>
        </p:txBody>
      </p:sp>
    </p:spTree>
    <p:extLst>
      <p:ext uri="{BB962C8B-B14F-4D97-AF65-F5344CB8AC3E}">
        <p14:creationId xmlns:p14="http://schemas.microsoft.com/office/powerpoint/2010/main" val="3109155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16</a:t>
            </a:fld>
            <a:endParaRPr lang="en-CA"/>
          </a:p>
        </p:txBody>
      </p:sp>
    </p:spTree>
    <p:extLst>
      <p:ext uri="{BB962C8B-B14F-4D97-AF65-F5344CB8AC3E}">
        <p14:creationId xmlns:p14="http://schemas.microsoft.com/office/powerpoint/2010/main" val="121125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17</a:t>
            </a:fld>
            <a:endParaRPr lang="en-CA"/>
          </a:p>
        </p:txBody>
      </p:sp>
    </p:spTree>
    <p:extLst>
      <p:ext uri="{BB962C8B-B14F-4D97-AF65-F5344CB8AC3E}">
        <p14:creationId xmlns:p14="http://schemas.microsoft.com/office/powerpoint/2010/main" val="4113075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18</a:t>
            </a:fld>
            <a:endParaRPr lang="en-CA"/>
          </a:p>
        </p:txBody>
      </p:sp>
    </p:spTree>
    <p:extLst>
      <p:ext uri="{BB962C8B-B14F-4D97-AF65-F5344CB8AC3E}">
        <p14:creationId xmlns:p14="http://schemas.microsoft.com/office/powerpoint/2010/main" val="3278575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19</a:t>
            </a:fld>
            <a:endParaRPr lang="en-CA"/>
          </a:p>
        </p:txBody>
      </p:sp>
    </p:spTree>
    <p:extLst>
      <p:ext uri="{BB962C8B-B14F-4D97-AF65-F5344CB8AC3E}">
        <p14:creationId xmlns:p14="http://schemas.microsoft.com/office/powerpoint/2010/main" val="174130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8422022-EF07-4CF4-A2E9-00967C9CDCF3}" type="slidenum">
              <a:rPr lang="en-CA" smtClean="0"/>
              <a:t>2</a:t>
            </a:fld>
            <a:endParaRPr lang="en-CA"/>
          </a:p>
        </p:txBody>
      </p:sp>
    </p:spTree>
    <p:extLst>
      <p:ext uri="{BB962C8B-B14F-4D97-AF65-F5344CB8AC3E}">
        <p14:creationId xmlns:p14="http://schemas.microsoft.com/office/powerpoint/2010/main" val="413143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22022-EF07-4CF4-A2E9-00967C9CDCF3}" type="slidenum">
              <a:rPr lang="en-CA" smtClean="0"/>
              <a:t>20</a:t>
            </a:fld>
            <a:endParaRPr lang="en-CA"/>
          </a:p>
        </p:txBody>
      </p:sp>
    </p:spTree>
    <p:extLst>
      <p:ext uri="{BB962C8B-B14F-4D97-AF65-F5344CB8AC3E}">
        <p14:creationId xmlns:p14="http://schemas.microsoft.com/office/powerpoint/2010/main" val="165504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21</a:t>
            </a:fld>
            <a:endParaRPr lang="en-CA"/>
          </a:p>
        </p:txBody>
      </p:sp>
    </p:spTree>
    <p:extLst>
      <p:ext uri="{BB962C8B-B14F-4D97-AF65-F5344CB8AC3E}">
        <p14:creationId xmlns:p14="http://schemas.microsoft.com/office/powerpoint/2010/main" val="2259430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8422022-EF07-4CF4-A2E9-00967C9CDCF3}" type="slidenum">
              <a:rPr lang="en-CA" smtClean="0"/>
              <a:t>22</a:t>
            </a:fld>
            <a:endParaRPr lang="en-CA"/>
          </a:p>
        </p:txBody>
      </p:sp>
    </p:spTree>
    <p:extLst>
      <p:ext uri="{BB962C8B-B14F-4D97-AF65-F5344CB8AC3E}">
        <p14:creationId xmlns:p14="http://schemas.microsoft.com/office/powerpoint/2010/main" val="985088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38422022-EF07-4CF4-A2E9-00967C9CDCF3}" type="slidenum">
              <a:rPr lang="en-CA" smtClean="0"/>
              <a:t>23</a:t>
            </a:fld>
            <a:endParaRPr lang="en-CA"/>
          </a:p>
        </p:txBody>
      </p:sp>
    </p:spTree>
    <p:extLst>
      <p:ext uri="{BB962C8B-B14F-4D97-AF65-F5344CB8AC3E}">
        <p14:creationId xmlns:p14="http://schemas.microsoft.com/office/powerpoint/2010/main" val="339784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24</a:t>
            </a:fld>
            <a:endParaRPr lang="en-CA"/>
          </a:p>
        </p:txBody>
      </p:sp>
    </p:spTree>
    <p:extLst>
      <p:ext uri="{BB962C8B-B14F-4D97-AF65-F5344CB8AC3E}">
        <p14:creationId xmlns:p14="http://schemas.microsoft.com/office/powerpoint/2010/main" val="58437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8422022-EF07-4CF4-A2E9-00967C9CDCF3}" type="slidenum">
              <a:rPr lang="en-CA" smtClean="0"/>
              <a:t>3</a:t>
            </a:fld>
            <a:endParaRPr lang="en-CA"/>
          </a:p>
        </p:txBody>
      </p:sp>
    </p:spTree>
    <p:extLst>
      <p:ext uri="{BB962C8B-B14F-4D97-AF65-F5344CB8AC3E}">
        <p14:creationId xmlns:p14="http://schemas.microsoft.com/office/powerpoint/2010/main" val="172294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8422022-EF07-4CF4-A2E9-00967C9CDCF3}" type="slidenum">
              <a:rPr lang="en-CA" smtClean="0"/>
              <a:t>4</a:t>
            </a:fld>
            <a:endParaRPr lang="en-CA"/>
          </a:p>
        </p:txBody>
      </p:sp>
    </p:spTree>
    <p:extLst>
      <p:ext uri="{BB962C8B-B14F-4D97-AF65-F5344CB8AC3E}">
        <p14:creationId xmlns:p14="http://schemas.microsoft.com/office/powerpoint/2010/main" val="340730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5</a:t>
            </a:fld>
            <a:endParaRPr lang="en-CA"/>
          </a:p>
        </p:txBody>
      </p:sp>
    </p:spTree>
    <p:extLst>
      <p:ext uri="{BB962C8B-B14F-4D97-AF65-F5344CB8AC3E}">
        <p14:creationId xmlns:p14="http://schemas.microsoft.com/office/powerpoint/2010/main" val="107320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6</a:t>
            </a:fld>
            <a:endParaRPr lang="en-CA"/>
          </a:p>
        </p:txBody>
      </p:sp>
    </p:spTree>
    <p:extLst>
      <p:ext uri="{BB962C8B-B14F-4D97-AF65-F5344CB8AC3E}">
        <p14:creationId xmlns:p14="http://schemas.microsoft.com/office/powerpoint/2010/main" val="236713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7</a:t>
            </a:fld>
            <a:endParaRPr lang="en-CA"/>
          </a:p>
        </p:txBody>
      </p:sp>
    </p:spTree>
    <p:extLst>
      <p:ext uri="{BB962C8B-B14F-4D97-AF65-F5344CB8AC3E}">
        <p14:creationId xmlns:p14="http://schemas.microsoft.com/office/powerpoint/2010/main" val="175158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8</a:t>
            </a:fld>
            <a:endParaRPr lang="en-CA"/>
          </a:p>
        </p:txBody>
      </p:sp>
    </p:spTree>
    <p:extLst>
      <p:ext uri="{BB962C8B-B14F-4D97-AF65-F5344CB8AC3E}">
        <p14:creationId xmlns:p14="http://schemas.microsoft.com/office/powerpoint/2010/main" val="2855137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22022-EF07-4CF4-A2E9-00967C9CDCF3}" type="slidenum">
              <a:rPr lang="en-CA" smtClean="0"/>
              <a:t>9</a:t>
            </a:fld>
            <a:endParaRPr lang="en-CA"/>
          </a:p>
        </p:txBody>
      </p:sp>
    </p:spTree>
    <p:extLst>
      <p:ext uri="{BB962C8B-B14F-4D97-AF65-F5344CB8AC3E}">
        <p14:creationId xmlns:p14="http://schemas.microsoft.com/office/powerpoint/2010/main" val="1995074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62550"/>
          </a:xfrm>
          <a:prstGeom prst="rect">
            <a:avLst/>
          </a:prstGeom>
        </p:spPr>
      </p:pic>
      <p:sp>
        <p:nvSpPr>
          <p:cNvPr id="2" name="Title 1"/>
          <p:cNvSpPr>
            <a:spLocks noGrp="1"/>
          </p:cNvSpPr>
          <p:nvPr>
            <p:ph type="ctrTitle"/>
          </p:nvPr>
        </p:nvSpPr>
        <p:spPr>
          <a:xfrm>
            <a:off x="762000" y="2952750"/>
            <a:ext cx="7924800" cy="802479"/>
          </a:xfrm>
        </p:spPr>
        <p:txBody>
          <a:bodyPr>
            <a:normAutofit/>
          </a:bodyPr>
          <a:lstStyle>
            <a:lvl1pPr algn="r">
              <a:defRPr sz="3200">
                <a:solidFill>
                  <a:srgbClr val="0070C0"/>
                </a:solidFill>
              </a:defRPr>
            </a:lvl1pPr>
          </a:lstStyle>
          <a:p>
            <a:r>
              <a:rPr lang="en-US"/>
              <a:t>Click to edit Master title style</a:t>
            </a:r>
          </a:p>
        </p:txBody>
      </p:sp>
      <p:sp>
        <p:nvSpPr>
          <p:cNvPr id="3" name="Subtitle 2"/>
          <p:cNvSpPr>
            <a:spLocks noGrp="1"/>
          </p:cNvSpPr>
          <p:nvPr>
            <p:ph type="subTitle" idx="1"/>
          </p:nvPr>
        </p:nvSpPr>
        <p:spPr>
          <a:xfrm>
            <a:off x="2286000" y="3562350"/>
            <a:ext cx="6400800" cy="457200"/>
          </a:xfrm>
        </p:spPr>
        <p:txBody>
          <a:bodyPr>
            <a:normAutofit/>
          </a:bodyPr>
          <a:lstStyle>
            <a:lvl1pPr marL="0" indent="0" algn="r">
              <a:buNone/>
              <a:defRPr sz="20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3124200" y="3943350"/>
            <a:ext cx="5562600" cy="304800"/>
          </a:xfrm>
        </p:spPr>
        <p:txBody>
          <a:bodyPr>
            <a:normAutofit/>
          </a:bodyPr>
          <a:lstStyle>
            <a:lvl1pPr marL="0" indent="0" algn="r">
              <a:buNone/>
              <a:defRPr sz="1400">
                <a:solidFill>
                  <a:schemeClr val="bg2">
                    <a:lumMod val="50000"/>
                  </a:schemeClr>
                </a:solidFill>
                <a:latin typeface="+mn-lt"/>
              </a:defRPr>
            </a:lvl1pPr>
          </a:lstStyle>
          <a:p>
            <a:pPr lvl="0"/>
            <a:r>
              <a:rPr lang="en-US"/>
              <a:t>Click to edit Date</a:t>
            </a:r>
          </a:p>
        </p:txBody>
      </p:sp>
    </p:spTree>
    <p:extLst>
      <p:ext uri="{BB962C8B-B14F-4D97-AF65-F5344CB8AC3E}">
        <p14:creationId xmlns:p14="http://schemas.microsoft.com/office/powerpoint/2010/main" val="240654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2743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20339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1047750"/>
            <a:ext cx="8229600" cy="19240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6395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p:cNvSpPr/>
          <p:nvPr userDrawn="1"/>
        </p:nvSpPr>
        <p:spPr>
          <a:xfrm>
            <a:off x="0" y="1047750"/>
            <a:ext cx="9144000" cy="2819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0" y="1047750"/>
            <a:ext cx="9144000" cy="2819400"/>
          </a:xfrm>
          <a:prstGeom prst="rect">
            <a:avLst/>
          </a:prstGeom>
        </p:spPr>
        <p:txBody>
          <a:bodyPr vert="horz" lIns="91440" tIns="45720" rIns="91440" bIns="45720" rtlCol="0" anchor="ctr">
            <a:normAutofit/>
          </a:bodyPr>
          <a:lstStyle>
            <a:lvl1pPr>
              <a:defRPr sz="3200">
                <a:solidFill>
                  <a:srgbClr val="0070C0"/>
                </a:solidFill>
              </a:defRPr>
            </a:lvl1pPr>
          </a:lstStyle>
          <a:p>
            <a:r>
              <a:rPr lang="en-US"/>
              <a:t>Click to edit Master title style</a:t>
            </a:r>
          </a:p>
        </p:txBody>
      </p:sp>
    </p:spTree>
    <p:extLst>
      <p:ext uri="{BB962C8B-B14F-4D97-AF65-F5344CB8AC3E}">
        <p14:creationId xmlns:p14="http://schemas.microsoft.com/office/powerpoint/2010/main" val="94783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2743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2743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nvPr>
        </p:nvSpPr>
        <p:spPr>
          <a:xfrm>
            <a:off x="6934200" y="4811713"/>
            <a:ext cx="2133600" cy="274637"/>
          </a:xfrm>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135683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37385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2867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p:cNvSpPr>
            <a:spLocks noGrp="1"/>
          </p:cNvSpPr>
          <p:nvPr>
            <p:ph type="sldNum" sz="quarter" idx="10"/>
          </p:nvPr>
        </p:nvSpPr>
        <p:spPr>
          <a:xfrm>
            <a:off x="6934200" y="4811713"/>
            <a:ext cx="2133600" cy="274637"/>
          </a:xfrm>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198008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3568303"/>
            <a:ext cx="5486400" cy="2988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p:cNvSpPr>
            <a:spLocks noGrp="1"/>
          </p:cNvSpPr>
          <p:nvPr>
            <p:ph type="sldNum" sz="quarter" idx="10"/>
          </p:nvPr>
        </p:nvSpPr>
        <p:spPr>
          <a:xfrm>
            <a:off x="6934200" y="4811713"/>
            <a:ext cx="2133600" cy="274637"/>
          </a:xfrm>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2343246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4331970"/>
            <a:ext cx="9144000" cy="83058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2743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934200" y="4811713"/>
            <a:ext cx="2133600" cy="274637"/>
          </a:xfrm>
          <a:prstGeom prst="rect">
            <a:avLst/>
          </a:prstGeom>
        </p:spPr>
        <p:txBody>
          <a:bodyPr vert="horz" lIns="91440" tIns="45720" rIns="91440" bIns="45720" rtlCol="0" anchor="ctr"/>
          <a:lstStyle>
            <a:lvl1pPr algn="r">
              <a:defRPr sz="1200">
                <a:solidFill>
                  <a:srgbClr val="0070C0"/>
                </a:solidFill>
              </a:defRPr>
            </a:lvl1pPr>
          </a:lstStyle>
          <a:p>
            <a:fld id="{246E4F03-9AE7-4954-8E54-3B5137041FEA}" type="slidenum">
              <a:rPr lang="en-US" smtClean="0"/>
              <a:pPr/>
              <a:t>‹#›</a:t>
            </a:fld>
            <a:endParaRPr lang="en-US"/>
          </a:p>
        </p:txBody>
      </p:sp>
    </p:spTree>
    <p:extLst>
      <p:ext uri="{BB962C8B-B14F-4D97-AF65-F5344CB8AC3E}">
        <p14:creationId xmlns:p14="http://schemas.microsoft.com/office/powerpoint/2010/main" val="3550995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6" r:id="rId6"/>
    <p:sldLayoutId id="2147483657"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haveyoursay.nwt-tno.c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mailto:MVH@gov.nt.ca"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haveyoursay/nwt-tno-ca/Mackenzie-valley-highway-project" TargetMode="External"/><Relationship Id="rId4" Type="http://schemas.openxmlformats.org/officeDocument/2006/relationships/hyperlink" Target="http://www.inf.gov.nt.ca/en/MV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haveyoursay/nwt-tno-ca/Mackenzie-valley-highway-projec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0" y="3028950"/>
            <a:ext cx="7924800" cy="1267599"/>
            <a:chOff x="762000" y="3028950"/>
            <a:chExt cx="7924800" cy="1267599"/>
          </a:xfrm>
        </p:grpSpPr>
        <p:sp>
          <p:nvSpPr>
            <p:cNvPr id="5" name="TextBox 4"/>
            <p:cNvSpPr txBox="1"/>
            <p:nvPr/>
          </p:nvSpPr>
          <p:spPr>
            <a:xfrm>
              <a:off x="6096000" y="4019550"/>
              <a:ext cx="2590800" cy="276999"/>
            </a:xfrm>
            <a:prstGeom prst="rect">
              <a:avLst/>
            </a:prstGeom>
            <a:noFill/>
          </p:spPr>
          <p:txBody>
            <a:bodyPr wrap="square" rtlCol="0">
              <a:spAutoFit/>
            </a:bodyPr>
            <a:lstStyle/>
            <a:p>
              <a:pPr algn="r"/>
              <a:r>
                <a:rPr lang="en-US" sz="1200">
                  <a:solidFill>
                    <a:schemeClr val="tx1">
                      <a:lumMod val="65000"/>
                      <a:lumOff val="35000"/>
                    </a:schemeClr>
                  </a:solidFill>
                </a:rPr>
                <a:t>April 2022</a:t>
              </a:r>
            </a:p>
          </p:txBody>
        </p:sp>
        <p:sp>
          <p:nvSpPr>
            <p:cNvPr id="6" name="Title 1"/>
            <p:cNvSpPr txBox="1">
              <a:spLocks/>
            </p:cNvSpPr>
            <p:nvPr/>
          </p:nvSpPr>
          <p:spPr>
            <a:xfrm>
              <a:off x="762000" y="3028950"/>
              <a:ext cx="7924800" cy="802479"/>
            </a:xfrm>
            <a:prstGeom prst="rect">
              <a:avLst/>
            </a:prstGeom>
          </p:spPr>
          <p:txBody>
            <a:bodyPr>
              <a:normAutofit/>
            </a:bodyPr>
            <a:lstStyle>
              <a:lvl1pPr algn="r" defTabSz="914400" rtl="0" eaLnBrk="1" latinLnBrk="0" hangingPunct="1">
                <a:spcBef>
                  <a:spcPct val="0"/>
                </a:spcBef>
                <a:buNone/>
                <a:defRPr sz="3200" kern="1200">
                  <a:solidFill>
                    <a:srgbClr val="0070C0"/>
                  </a:solidFill>
                  <a:latin typeface="+mj-lt"/>
                  <a:ea typeface="+mj-ea"/>
                  <a:cs typeface="+mj-cs"/>
                </a:defRPr>
              </a:lvl1pPr>
            </a:lstStyle>
            <a:p>
              <a:r>
                <a:rPr lang="en-US"/>
                <a:t>Mackenzie Valley Highway Project </a:t>
              </a:r>
            </a:p>
            <a:p>
              <a:endParaRPr lang="en-US"/>
            </a:p>
          </p:txBody>
        </p:sp>
        <p:sp>
          <p:nvSpPr>
            <p:cNvPr id="7" name="Subtitle 2"/>
            <p:cNvSpPr txBox="1">
              <a:spLocks/>
            </p:cNvSpPr>
            <p:nvPr/>
          </p:nvSpPr>
          <p:spPr>
            <a:xfrm>
              <a:off x="2286000" y="3486150"/>
              <a:ext cx="6400800" cy="457200"/>
            </a:xfrm>
            <a:prstGeom prst="rect">
              <a:avLst/>
            </a:prstGeom>
          </p:spPr>
          <p:txBody>
            <a:bodyPr>
              <a:normAutofit/>
            </a:bodyPr>
            <a:lstStyle>
              <a:lvl1pPr marL="0" indent="0" algn="r"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t>Environmental Assessment</a:t>
              </a:r>
            </a:p>
          </p:txBody>
        </p:sp>
      </p:grpSp>
    </p:spTree>
    <p:extLst>
      <p:ext uri="{BB962C8B-B14F-4D97-AF65-F5344CB8AC3E}">
        <p14:creationId xmlns:p14="http://schemas.microsoft.com/office/powerpoint/2010/main" val="214431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22F1-DD5F-47EA-AF54-637DD9D83C57}"/>
              </a:ext>
            </a:extLst>
          </p:cNvPr>
          <p:cNvSpPr>
            <a:spLocks noGrp="1"/>
          </p:cNvSpPr>
          <p:nvPr>
            <p:ph type="title"/>
          </p:nvPr>
        </p:nvSpPr>
        <p:spPr>
          <a:xfrm>
            <a:off x="390527" y="316321"/>
            <a:ext cx="3008313" cy="403861"/>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839F3EFA-66B9-4574-BE27-8C9400E10BDB}"/>
              </a:ext>
            </a:extLst>
          </p:cNvPr>
          <p:cNvSpPr>
            <a:spLocks noGrp="1"/>
          </p:cNvSpPr>
          <p:nvPr>
            <p:ph type="body" sz="half" idx="2"/>
          </p:nvPr>
        </p:nvSpPr>
        <p:spPr>
          <a:xfrm>
            <a:off x="390527" y="742949"/>
            <a:ext cx="3008313" cy="3453462"/>
          </a:xfrm>
        </p:spPr>
        <p:txBody>
          <a:bodyPr>
            <a:noAutofit/>
          </a:bodyPr>
          <a:lstStyle/>
          <a:p>
            <a:r>
              <a:rPr lang="en-US" sz="1800"/>
              <a:t>Once open, GNWT anticipates traffic of 50 vehicles per day</a:t>
            </a:r>
          </a:p>
          <a:p>
            <a:endParaRPr lang="en-US" sz="1800"/>
          </a:p>
          <a:p>
            <a:r>
              <a:rPr lang="en-US" sz="1800"/>
              <a:t>Highway maintenance will require ongoing quarry operations (9 sources)</a:t>
            </a:r>
          </a:p>
          <a:p>
            <a:endParaRPr lang="en-US" sz="1800"/>
          </a:p>
          <a:p>
            <a:r>
              <a:rPr lang="en-US" sz="1800"/>
              <a:t>Highway maintenance will require water use for dust control (sources to be determined)</a:t>
            </a:r>
          </a:p>
          <a:p>
            <a:endParaRPr lang="en-US" sz="1800"/>
          </a:p>
          <a:p>
            <a:r>
              <a:rPr lang="en-US" sz="1800" b="1"/>
              <a:t>  </a:t>
            </a:r>
          </a:p>
        </p:txBody>
      </p:sp>
      <p:pic>
        <p:nvPicPr>
          <p:cNvPr id="8" name="Picture 7">
            <a:extLst>
              <a:ext uri="{FF2B5EF4-FFF2-40B4-BE49-F238E27FC236}">
                <a16:creationId xmlns:a16="http://schemas.microsoft.com/office/drawing/2014/main" id="{D6250F94-A769-4F4E-AD3F-0A3F844183D0}"/>
              </a:ext>
            </a:extLst>
          </p:cNvPr>
          <p:cNvPicPr>
            <a:picLocks noChangeAspect="1"/>
          </p:cNvPicPr>
          <p:nvPr/>
        </p:nvPicPr>
        <p:blipFill>
          <a:blip r:embed="rId3"/>
          <a:stretch>
            <a:fillRect/>
          </a:stretch>
        </p:blipFill>
        <p:spPr>
          <a:xfrm>
            <a:off x="3675017" y="742949"/>
            <a:ext cx="5043823" cy="331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D51E60E2-4693-4EFF-A775-9E2C1F31D630}"/>
              </a:ext>
            </a:extLst>
          </p:cNvPr>
          <p:cNvSpPr>
            <a:spLocks noGrp="1"/>
          </p:cNvSpPr>
          <p:nvPr>
            <p:ph type="sldNum" sz="quarter" idx="10"/>
          </p:nvPr>
        </p:nvSpPr>
        <p:spPr/>
        <p:txBody>
          <a:bodyPr/>
          <a:lstStyle/>
          <a:p>
            <a:fld id="{246E4F03-9AE7-4954-8E54-3B5137041FEA}" type="slidenum">
              <a:rPr lang="en-US" smtClean="0"/>
              <a:pPr/>
              <a:t>10</a:t>
            </a:fld>
            <a:endParaRPr lang="en-US"/>
          </a:p>
        </p:txBody>
      </p:sp>
    </p:spTree>
    <p:extLst>
      <p:ext uri="{BB962C8B-B14F-4D97-AF65-F5344CB8AC3E}">
        <p14:creationId xmlns:p14="http://schemas.microsoft.com/office/powerpoint/2010/main" val="3606228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9036-584A-4E20-88A5-F2A59230C20F}"/>
              </a:ext>
            </a:extLst>
          </p:cNvPr>
          <p:cNvSpPr>
            <a:spLocks noGrp="1"/>
          </p:cNvSpPr>
          <p:nvPr>
            <p:ph type="title"/>
          </p:nvPr>
        </p:nvSpPr>
        <p:spPr>
          <a:xfrm>
            <a:off x="228601" y="209550"/>
            <a:ext cx="7315200" cy="500687"/>
          </a:xfrm>
        </p:spPr>
        <p:txBody>
          <a:bodyPr>
            <a:noAutofit/>
          </a:bodyPr>
          <a:lstStyle/>
          <a:p>
            <a:r>
              <a:rPr lang="en-US" sz="2200">
                <a:solidFill>
                  <a:srgbClr val="000000"/>
                </a:solidFill>
                <a:latin typeface="Arial" panose="020B0604020202020204" pitchFamily="34" charset="0"/>
                <a:ea typeface="Times New Roman" panose="02020603050405020304" pitchFamily="18" charset="0"/>
              </a:rPr>
              <a:t>Proposed Mackenzie Valley Highway Route</a:t>
            </a:r>
            <a:endParaRPr lang="en-US" sz="2200"/>
          </a:p>
        </p:txBody>
      </p:sp>
      <p:sp>
        <p:nvSpPr>
          <p:cNvPr id="4" name="Text Placeholder 3">
            <a:extLst>
              <a:ext uri="{FF2B5EF4-FFF2-40B4-BE49-F238E27FC236}">
                <a16:creationId xmlns:a16="http://schemas.microsoft.com/office/drawing/2014/main" id="{24F0667F-729D-4FA9-A081-27B7352159A0}"/>
              </a:ext>
            </a:extLst>
          </p:cNvPr>
          <p:cNvSpPr>
            <a:spLocks noGrp="1"/>
          </p:cNvSpPr>
          <p:nvPr>
            <p:ph type="body" sz="half" idx="2"/>
          </p:nvPr>
        </p:nvSpPr>
        <p:spPr>
          <a:xfrm>
            <a:off x="228601" y="710237"/>
            <a:ext cx="3505199" cy="3563153"/>
          </a:xfrm>
        </p:spPr>
        <p:txBody>
          <a:bodyPr>
            <a:noAutofit/>
          </a:bodyPr>
          <a:lstStyle/>
          <a:p>
            <a:r>
              <a:rPr lang="en-US" sz="1600" b="1"/>
              <a:t>Design Principles</a:t>
            </a:r>
            <a:endParaRPr lang="en-US" sz="1600"/>
          </a:p>
          <a:p>
            <a:pPr marL="257175" indent="-257175">
              <a:buFont typeface="Arial" panose="020B0604020202020204" pitchFamily="34" charset="0"/>
              <a:buChar char="•"/>
            </a:pPr>
            <a:r>
              <a:rPr lang="en-US" sz="1600"/>
              <a:t>Follow winter road as much as possible</a:t>
            </a:r>
          </a:p>
          <a:p>
            <a:pPr marL="257175" indent="-257175">
              <a:buFont typeface="Arial" panose="020B0604020202020204" pitchFamily="34" charset="0"/>
              <a:buChar char="•"/>
            </a:pPr>
            <a:r>
              <a:rPr lang="en-US" sz="1600"/>
              <a:t>Avoid certain terrain such as wet areas</a:t>
            </a:r>
          </a:p>
          <a:p>
            <a:pPr marL="257175" indent="-257175">
              <a:buFont typeface="Arial" panose="020B0604020202020204" pitchFamily="34" charset="0"/>
              <a:buChar char="•"/>
            </a:pPr>
            <a:r>
              <a:rPr lang="en-US" sz="1600"/>
              <a:t>Connect to existing bridges</a:t>
            </a:r>
          </a:p>
          <a:p>
            <a:pPr marL="257175" indent="-257175">
              <a:buFont typeface="Arial" panose="020B0604020202020204" pitchFamily="34" charset="0"/>
              <a:buChar char="•"/>
            </a:pPr>
            <a:r>
              <a:rPr lang="en-US" sz="1600"/>
              <a:t>Meet design criteria for safety and use</a:t>
            </a:r>
          </a:p>
          <a:p>
            <a:r>
              <a:rPr lang="en-US" sz="1600" b="1"/>
              <a:t>Proposed Routing Corridor</a:t>
            </a:r>
          </a:p>
          <a:p>
            <a:pPr marL="257175" indent="-257175">
              <a:buFont typeface="Arial" panose="020B0604020202020204" pitchFamily="34" charset="0"/>
              <a:buChar char="•"/>
            </a:pPr>
            <a:r>
              <a:rPr lang="en-US" sz="1600"/>
              <a:t>Design is at early stage</a:t>
            </a:r>
          </a:p>
          <a:p>
            <a:pPr marL="257175" indent="-257175">
              <a:buFont typeface="Arial" panose="020B0604020202020204" pitchFamily="34" charset="0"/>
              <a:buChar char="•"/>
            </a:pPr>
            <a:r>
              <a:rPr lang="en-US" sz="1600"/>
              <a:t>1 </a:t>
            </a:r>
            <a:r>
              <a:rPr lang="en-US" sz="1600" err="1"/>
              <a:t>kilometre</a:t>
            </a:r>
            <a:r>
              <a:rPr lang="en-US" sz="1600"/>
              <a:t> wide corridor</a:t>
            </a:r>
          </a:p>
          <a:p>
            <a:pPr marL="257175" indent="-257175">
              <a:buFont typeface="Arial" panose="020B0604020202020204" pitchFamily="34" charset="0"/>
              <a:buChar char="•"/>
            </a:pPr>
            <a:r>
              <a:rPr lang="en-US" sz="1600"/>
              <a:t>The final highway route will be in this corridor</a:t>
            </a:r>
          </a:p>
        </p:txBody>
      </p:sp>
      <p:sp>
        <p:nvSpPr>
          <p:cNvPr id="8" name="TextBox 7">
            <a:extLst>
              <a:ext uri="{FF2B5EF4-FFF2-40B4-BE49-F238E27FC236}">
                <a16:creationId xmlns:a16="http://schemas.microsoft.com/office/drawing/2014/main" id="{CEB7B64F-069B-4F8E-BF94-F1CB89D06045}"/>
              </a:ext>
            </a:extLst>
          </p:cNvPr>
          <p:cNvSpPr txBox="1"/>
          <p:nvPr/>
        </p:nvSpPr>
        <p:spPr>
          <a:xfrm>
            <a:off x="3603219" y="3724618"/>
            <a:ext cx="2527706" cy="184666"/>
          </a:xfrm>
          <a:prstGeom prst="rect">
            <a:avLst/>
          </a:prstGeom>
          <a:noFill/>
        </p:spPr>
        <p:txBody>
          <a:bodyPr wrap="square" rtlCol="0">
            <a:spAutoFit/>
          </a:bodyPr>
          <a:lstStyle/>
          <a:p>
            <a:r>
              <a:rPr lang="en-US" sz="600">
                <a:solidFill>
                  <a:schemeClr val="bg1"/>
                </a:solidFill>
              </a:rPr>
              <a:t>From GNWT-INF Canyon Creek All-Season Access Road</a:t>
            </a:r>
          </a:p>
        </p:txBody>
      </p:sp>
      <p:pic>
        <p:nvPicPr>
          <p:cNvPr id="3" name="Picture 2">
            <a:extLst>
              <a:ext uri="{FF2B5EF4-FFF2-40B4-BE49-F238E27FC236}">
                <a16:creationId xmlns:a16="http://schemas.microsoft.com/office/drawing/2014/main" id="{2F2B1D09-10D3-4799-BBD7-77DFDAF53526}"/>
              </a:ext>
            </a:extLst>
          </p:cNvPr>
          <p:cNvPicPr>
            <a:picLocks noChangeAspect="1"/>
          </p:cNvPicPr>
          <p:nvPr/>
        </p:nvPicPr>
        <p:blipFill rotWithShape="1">
          <a:blip r:embed="rId3"/>
          <a:srcRect r="24655" b="31277"/>
          <a:stretch/>
        </p:blipFill>
        <p:spPr>
          <a:xfrm>
            <a:off x="3910150" y="970421"/>
            <a:ext cx="4902924" cy="3340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AD433CD8-CC24-4D3D-96B6-E59972C3F847}"/>
              </a:ext>
            </a:extLst>
          </p:cNvPr>
          <p:cNvSpPr>
            <a:spLocks noGrp="1"/>
          </p:cNvSpPr>
          <p:nvPr>
            <p:ph type="sldNum" sz="quarter" idx="10"/>
          </p:nvPr>
        </p:nvSpPr>
        <p:spPr/>
        <p:txBody>
          <a:bodyPr/>
          <a:lstStyle/>
          <a:p>
            <a:fld id="{246E4F03-9AE7-4954-8E54-3B5137041FEA}" type="slidenum">
              <a:rPr lang="en-US" smtClean="0"/>
              <a:pPr/>
              <a:t>11</a:t>
            </a:fld>
            <a:endParaRPr lang="en-US"/>
          </a:p>
        </p:txBody>
      </p:sp>
    </p:spTree>
    <p:extLst>
      <p:ext uri="{BB962C8B-B14F-4D97-AF65-F5344CB8AC3E}">
        <p14:creationId xmlns:p14="http://schemas.microsoft.com/office/powerpoint/2010/main" val="256691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9036-584A-4E20-88A5-F2A59230C20F}"/>
              </a:ext>
            </a:extLst>
          </p:cNvPr>
          <p:cNvSpPr>
            <a:spLocks noGrp="1"/>
          </p:cNvSpPr>
          <p:nvPr>
            <p:ph type="title"/>
          </p:nvPr>
        </p:nvSpPr>
        <p:spPr>
          <a:xfrm>
            <a:off x="294746" y="353676"/>
            <a:ext cx="3008313" cy="369571"/>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24F0667F-729D-4FA9-A081-27B7352159A0}"/>
              </a:ext>
            </a:extLst>
          </p:cNvPr>
          <p:cNvSpPr>
            <a:spLocks noGrp="1"/>
          </p:cNvSpPr>
          <p:nvPr>
            <p:ph type="body" sz="half" idx="2"/>
          </p:nvPr>
        </p:nvSpPr>
        <p:spPr>
          <a:xfrm>
            <a:off x="294746" y="759024"/>
            <a:ext cx="3170769" cy="3403281"/>
          </a:xfrm>
        </p:spPr>
        <p:txBody>
          <a:bodyPr>
            <a:normAutofit lnSpcReduction="10000"/>
          </a:bodyPr>
          <a:lstStyle/>
          <a:p>
            <a:r>
              <a:rPr lang="en-US" sz="1600" b="1"/>
              <a:t>Mobilization and Staging </a:t>
            </a:r>
            <a:r>
              <a:rPr lang="en-US" sz="1600"/>
              <a:t>of equipment, fuel and materials</a:t>
            </a:r>
          </a:p>
          <a:p>
            <a:pPr marL="257175" indent="-257175">
              <a:buFont typeface="Arial" panose="020B0604020202020204" pitchFamily="34" charset="0"/>
              <a:buChar char="•"/>
            </a:pPr>
            <a:r>
              <a:rPr lang="en-US" sz="1600"/>
              <a:t>winter road </a:t>
            </a:r>
          </a:p>
          <a:p>
            <a:pPr marL="257175" indent="-257175">
              <a:buFont typeface="Arial" panose="020B0604020202020204" pitchFamily="34" charset="0"/>
              <a:buChar char="•"/>
            </a:pPr>
            <a:r>
              <a:rPr lang="en-US" sz="1600"/>
              <a:t>barge</a:t>
            </a:r>
          </a:p>
          <a:p>
            <a:endParaRPr lang="en-US" sz="1600" b="1"/>
          </a:p>
          <a:p>
            <a:r>
              <a:rPr lang="en-US" sz="1600" b="1"/>
              <a:t>Clearing</a:t>
            </a:r>
            <a:r>
              <a:rPr lang="en-US" sz="1600"/>
              <a:t> </a:t>
            </a:r>
            <a:r>
              <a:rPr lang="en-US" sz="1600" b="1"/>
              <a:t>of Right-of-Way</a:t>
            </a:r>
          </a:p>
          <a:p>
            <a:pPr marL="257175" indent="-257175">
              <a:buFont typeface="Arial" panose="020B0604020202020204" pitchFamily="34" charset="0"/>
              <a:buChar char="•"/>
            </a:pPr>
            <a:r>
              <a:rPr lang="en-US" sz="1600"/>
              <a:t>Widening from 30 m to 60 m</a:t>
            </a:r>
          </a:p>
          <a:p>
            <a:pPr marL="257175" indent="-257175">
              <a:buFont typeface="Arial" panose="020B0604020202020204" pitchFamily="34" charset="0"/>
              <a:buChar char="•"/>
            </a:pPr>
            <a:r>
              <a:rPr lang="en-US" sz="1600"/>
              <a:t>Or, new right-of-way </a:t>
            </a:r>
          </a:p>
          <a:p>
            <a:pPr marL="257175" indent="-257175">
              <a:buFont typeface="Arial" panose="020B0604020202020204" pitchFamily="34" charset="0"/>
              <a:buChar char="•"/>
            </a:pPr>
            <a:r>
              <a:rPr lang="en-US" sz="1600"/>
              <a:t>All clearing in winter</a:t>
            </a:r>
          </a:p>
          <a:p>
            <a:endParaRPr lang="en-US" sz="1600"/>
          </a:p>
          <a:p>
            <a:r>
              <a:rPr lang="en-US" sz="1600" b="1"/>
              <a:t>Road Cuts </a:t>
            </a:r>
            <a:r>
              <a:rPr lang="en-US" sz="1600"/>
              <a:t>into the tops of hills may be needed at steep valley approaches</a:t>
            </a:r>
          </a:p>
        </p:txBody>
      </p:sp>
      <p:pic>
        <p:nvPicPr>
          <p:cNvPr id="7" name="Picture 6">
            <a:extLst>
              <a:ext uri="{FF2B5EF4-FFF2-40B4-BE49-F238E27FC236}">
                <a16:creationId xmlns:a16="http://schemas.microsoft.com/office/drawing/2014/main" id="{A293E147-5B85-4879-B1E1-265DA16729A9}"/>
              </a:ext>
            </a:extLst>
          </p:cNvPr>
          <p:cNvPicPr>
            <a:picLocks noChangeAspect="1"/>
          </p:cNvPicPr>
          <p:nvPr/>
        </p:nvPicPr>
        <p:blipFill rotWithShape="1">
          <a:blip r:embed="rId3"/>
          <a:srcRect l="2660" r="5391"/>
          <a:stretch/>
        </p:blipFill>
        <p:spPr>
          <a:xfrm>
            <a:off x="3506404" y="485846"/>
            <a:ext cx="5280546" cy="3423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EB7B64F-069B-4F8E-BF94-F1CB89D06045}"/>
              </a:ext>
            </a:extLst>
          </p:cNvPr>
          <p:cNvSpPr txBox="1"/>
          <p:nvPr/>
        </p:nvSpPr>
        <p:spPr>
          <a:xfrm>
            <a:off x="3603219" y="3724618"/>
            <a:ext cx="2527706" cy="184666"/>
          </a:xfrm>
          <a:prstGeom prst="rect">
            <a:avLst/>
          </a:prstGeom>
          <a:noFill/>
        </p:spPr>
        <p:txBody>
          <a:bodyPr wrap="square" rtlCol="0">
            <a:spAutoFit/>
          </a:bodyPr>
          <a:lstStyle/>
          <a:p>
            <a:r>
              <a:rPr lang="en-US" sz="600">
                <a:solidFill>
                  <a:schemeClr val="bg1"/>
                </a:solidFill>
              </a:rPr>
              <a:t>From GNWT-INF Canyon Creek All-Season Access Road</a:t>
            </a:r>
          </a:p>
        </p:txBody>
      </p:sp>
      <p:sp>
        <p:nvSpPr>
          <p:cNvPr id="3" name="Slide Number Placeholder 2">
            <a:extLst>
              <a:ext uri="{FF2B5EF4-FFF2-40B4-BE49-F238E27FC236}">
                <a16:creationId xmlns:a16="http://schemas.microsoft.com/office/drawing/2014/main" id="{30A9BB9F-98B8-4BE3-9839-57D72481D7A8}"/>
              </a:ext>
            </a:extLst>
          </p:cNvPr>
          <p:cNvSpPr>
            <a:spLocks noGrp="1"/>
          </p:cNvSpPr>
          <p:nvPr>
            <p:ph type="sldNum" sz="quarter" idx="10"/>
          </p:nvPr>
        </p:nvSpPr>
        <p:spPr/>
        <p:txBody>
          <a:bodyPr/>
          <a:lstStyle/>
          <a:p>
            <a:fld id="{246E4F03-9AE7-4954-8E54-3B5137041FEA}" type="slidenum">
              <a:rPr lang="en-US" smtClean="0"/>
              <a:pPr/>
              <a:t>12</a:t>
            </a:fld>
            <a:endParaRPr lang="en-US"/>
          </a:p>
        </p:txBody>
      </p:sp>
    </p:spTree>
    <p:extLst>
      <p:ext uri="{BB962C8B-B14F-4D97-AF65-F5344CB8AC3E}">
        <p14:creationId xmlns:p14="http://schemas.microsoft.com/office/powerpoint/2010/main" val="24537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9036-584A-4E20-88A5-F2A59230C20F}"/>
              </a:ext>
            </a:extLst>
          </p:cNvPr>
          <p:cNvSpPr>
            <a:spLocks noGrp="1"/>
          </p:cNvSpPr>
          <p:nvPr>
            <p:ph type="title"/>
          </p:nvPr>
        </p:nvSpPr>
        <p:spPr>
          <a:xfrm>
            <a:off x="228600" y="340533"/>
            <a:ext cx="3008313" cy="369571"/>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24F0667F-729D-4FA9-A081-27B7352159A0}"/>
              </a:ext>
            </a:extLst>
          </p:cNvPr>
          <p:cNvSpPr>
            <a:spLocks noGrp="1"/>
          </p:cNvSpPr>
          <p:nvPr>
            <p:ph type="body" sz="half" idx="2"/>
          </p:nvPr>
        </p:nvSpPr>
        <p:spPr>
          <a:xfrm>
            <a:off x="228600" y="742950"/>
            <a:ext cx="3775567" cy="3273566"/>
          </a:xfrm>
        </p:spPr>
        <p:txBody>
          <a:bodyPr>
            <a:noAutofit/>
          </a:bodyPr>
          <a:lstStyle/>
          <a:p>
            <a:r>
              <a:rPr lang="en-US" sz="1750" b="1"/>
              <a:t>Building the roadway</a:t>
            </a:r>
            <a:endParaRPr lang="en-US" sz="1750"/>
          </a:p>
          <a:p>
            <a:pPr marL="257175" indent="-257175">
              <a:buFont typeface="Arial" panose="020B0604020202020204" pitchFamily="34" charset="0"/>
              <a:buChar char="•"/>
            </a:pPr>
            <a:r>
              <a:rPr lang="en-US" sz="1750"/>
              <a:t>Place rock material “embankment” on ground surface (winter)</a:t>
            </a:r>
          </a:p>
          <a:p>
            <a:pPr marL="257175" indent="-257175">
              <a:buFont typeface="Arial" panose="020B0604020202020204" pitchFamily="34" charset="0"/>
              <a:buChar char="•"/>
            </a:pPr>
            <a:r>
              <a:rPr lang="en-US" sz="1750"/>
              <a:t>Place “road base” and compacting (summer and winter)</a:t>
            </a:r>
          </a:p>
          <a:p>
            <a:endParaRPr lang="en-US" sz="1750"/>
          </a:p>
          <a:p>
            <a:r>
              <a:rPr lang="en-US" sz="1750" b="1"/>
              <a:t>Culvert installation</a:t>
            </a:r>
          </a:p>
          <a:p>
            <a:pPr marL="257175" indent="-257175">
              <a:buFont typeface="Arial" panose="020B0604020202020204" pitchFamily="34" charset="0"/>
              <a:buChar char="•"/>
            </a:pPr>
            <a:r>
              <a:rPr lang="en-US" sz="1750"/>
              <a:t>Approximately 85 culverts</a:t>
            </a:r>
          </a:p>
          <a:p>
            <a:pPr marL="257175" indent="-257175">
              <a:buFont typeface="Arial" panose="020B0604020202020204" pitchFamily="34" charset="0"/>
              <a:buChar char="•"/>
            </a:pPr>
            <a:r>
              <a:rPr lang="en-US" sz="1750"/>
              <a:t>Designed to maintain flows and fish passage</a:t>
            </a:r>
          </a:p>
          <a:p>
            <a:pPr marL="257175" indent="-257175">
              <a:buFont typeface="Arial" panose="020B0604020202020204" pitchFamily="34" charset="0"/>
              <a:buChar char="•"/>
            </a:pPr>
            <a:r>
              <a:rPr lang="en-US" sz="1750"/>
              <a:t>Will be installed in summer</a:t>
            </a:r>
          </a:p>
          <a:p>
            <a:pPr marL="257175" indent="-257175">
              <a:buFont typeface="Arial" panose="020B0604020202020204" pitchFamily="34" charset="0"/>
              <a:buChar char="•"/>
            </a:pPr>
            <a:r>
              <a:rPr lang="en-US" sz="1750"/>
              <a:t>May need to clear beaver dams</a:t>
            </a:r>
          </a:p>
          <a:p>
            <a:endParaRPr lang="en-US" sz="1800"/>
          </a:p>
          <a:p>
            <a:endParaRPr lang="en-US" sz="1800"/>
          </a:p>
        </p:txBody>
      </p:sp>
      <p:pic>
        <p:nvPicPr>
          <p:cNvPr id="6" name="Picture 2" descr="Tłı̨chǫ all-season road on budget, ahead of schedule | CBC News">
            <a:extLst>
              <a:ext uri="{FF2B5EF4-FFF2-40B4-BE49-F238E27FC236}">
                <a16:creationId xmlns:a16="http://schemas.microsoft.com/office/drawing/2014/main" id="{8245F461-0E90-420C-836D-F282C9854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167" y="696256"/>
            <a:ext cx="4835033" cy="3023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02A03D7-8A51-4264-8DBE-431C22197D99}"/>
              </a:ext>
            </a:extLst>
          </p:cNvPr>
          <p:cNvSpPr txBox="1"/>
          <p:nvPr/>
        </p:nvSpPr>
        <p:spPr>
          <a:xfrm>
            <a:off x="3909167" y="3538127"/>
            <a:ext cx="2527706" cy="184666"/>
          </a:xfrm>
          <a:prstGeom prst="rect">
            <a:avLst/>
          </a:prstGeom>
          <a:noFill/>
        </p:spPr>
        <p:txBody>
          <a:bodyPr wrap="square" rtlCol="0">
            <a:spAutoFit/>
          </a:bodyPr>
          <a:lstStyle/>
          <a:p>
            <a:r>
              <a:rPr lang="en-US" sz="600">
                <a:solidFill>
                  <a:schemeClr val="bg1"/>
                </a:solidFill>
              </a:rPr>
              <a:t>Source: CBC article Phot </a:t>
            </a:r>
            <a:r>
              <a:rPr lang="en-US" sz="600">
                <a:solidFill>
                  <a:schemeClr val="bg1"/>
                </a:solidFill>
                <a:latin typeface="Open Sans" panose="020B0606030504020204" pitchFamily="34" charset="0"/>
              </a:rPr>
              <a:t>Bill Braden/GNWT Dept. of Infrastructure)</a:t>
            </a:r>
            <a:endParaRPr lang="en-US" sz="600">
              <a:solidFill>
                <a:schemeClr val="bg1"/>
              </a:solidFill>
            </a:endParaRPr>
          </a:p>
        </p:txBody>
      </p:sp>
      <p:sp>
        <p:nvSpPr>
          <p:cNvPr id="3" name="Slide Number Placeholder 2">
            <a:extLst>
              <a:ext uri="{FF2B5EF4-FFF2-40B4-BE49-F238E27FC236}">
                <a16:creationId xmlns:a16="http://schemas.microsoft.com/office/drawing/2014/main" id="{2A3DCD8A-DB4D-493A-8DF4-170439F09AEF}"/>
              </a:ext>
            </a:extLst>
          </p:cNvPr>
          <p:cNvSpPr>
            <a:spLocks noGrp="1"/>
          </p:cNvSpPr>
          <p:nvPr>
            <p:ph type="sldNum" sz="quarter" idx="10"/>
          </p:nvPr>
        </p:nvSpPr>
        <p:spPr/>
        <p:txBody>
          <a:bodyPr/>
          <a:lstStyle/>
          <a:p>
            <a:fld id="{246E4F03-9AE7-4954-8E54-3B5137041FEA}" type="slidenum">
              <a:rPr lang="en-US" smtClean="0"/>
              <a:pPr/>
              <a:t>13</a:t>
            </a:fld>
            <a:endParaRPr lang="en-US"/>
          </a:p>
        </p:txBody>
      </p:sp>
    </p:spTree>
    <p:extLst>
      <p:ext uri="{BB962C8B-B14F-4D97-AF65-F5344CB8AC3E}">
        <p14:creationId xmlns:p14="http://schemas.microsoft.com/office/powerpoint/2010/main" val="243861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126C25-C181-42B8-A4FA-0CAED57736EB}"/>
              </a:ext>
            </a:extLst>
          </p:cNvPr>
          <p:cNvSpPr>
            <a:spLocks noGrp="1"/>
          </p:cNvSpPr>
          <p:nvPr>
            <p:ph type="title"/>
          </p:nvPr>
        </p:nvSpPr>
        <p:spPr>
          <a:xfrm>
            <a:off x="457200" y="484685"/>
            <a:ext cx="8229600" cy="1895547"/>
          </a:xfrm>
        </p:spPr>
        <p:txBody>
          <a:bodyPr>
            <a:normAutofit fontScale="90000"/>
          </a:bodyPr>
          <a:lstStyle/>
          <a:p>
            <a:r>
              <a:rPr lang="en-CA" cap="none"/>
              <a:t>Breakout Session #1</a:t>
            </a:r>
            <a:br>
              <a:rPr lang="en-CA" cap="none"/>
            </a:br>
            <a:r>
              <a:rPr lang="en-CA" sz="3600" cap="none"/>
              <a:t>Right-of-way, alignment, road location and design, culverts and drainage</a:t>
            </a:r>
            <a:br>
              <a:rPr lang="en-CA" sz="3600" cap="none"/>
            </a:br>
            <a:endParaRPr lang="en-US" sz="1650"/>
          </a:p>
        </p:txBody>
      </p:sp>
      <p:sp>
        <p:nvSpPr>
          <p:cNvPr id="2" name="TextBox 1">
            <a:extLst>
              <a:ext uri="{FF2B5EF4-FFF2-40B4-BE49-F238E27FC236}">
                <a16:creationId xmlns:a16="http://schemas.microsoft.com/office/drawing/2014/main" id="{5CC476ED-51FF-4F94-889D-EABE254DB79E}"/>
              </a:ext>
            </a:extLst>
          </p:cNvPr>
          <p:cNvSpPr txBox="1"/>
          <p:nvPr/>
        </p:nvSpPr>
        <p:spPr>
          <a:xfrm>
            <a:off x="561902" y="2350491"/>
            <a:ext cx="8124898" cy="2308324"/>
          </a:xfrm>
          <a:prstGeom prst="rect">
            <a:avLst/>
          </a:prstGeom>
          <a:noFill/>
        </p:spPr>
        <p:txBody>
          <a:bodyPr wrap="square" rtlCol="0">
            <a:spAutoFit/>
          </a:bodyPr>
          <a:lstStyle/>
          <a:p>
            <a:r>
              <a:rPr lang="en-US"/>
              <a:t>Guiding Questions</a:t>
            </a:r>
          </a:p>
          <a:p>
            <a:pPr marL="285750" indent="-285750">
              <a:buFont typeface="Arial" panose="020B0604020202020204" pitchFamily="34" charset="0"/>
              <a:buChar char="•"/>
            </a:pPr>
            <a:r>
              <a:rPr lang="en-US"/>
              <a:t>What are your thoughts on the road location and design?</a:t>
            </a:r>
          </a:p>
          <a:p>
            <a:pPr marL="285750" indent="-285750">
              <a:buFont typeface="Arial" panose="020B0604020202020204" pitchFamily="34" charset="0"/>
              <a:buChar char="•"/>
            </a:pPr>
            <a:r>
              <a:rPr lang="en-US"/>
              <a:t>What do you think about road cuts in steep valleys? Are there any concerns or recommendations?</a:t>
            </a:r>
          </a:p>
          <a:p>
            <a:pPr marL="285750" indent="-285750">
              <a:buFont typeface="Arial" panose="020B0604020202020204" pitchFamily="34" charset="0"/>
              <a:buChar char="•"/>
            </a:pPr>
            <a:r>
              <a:rPr lang="en-US"/>
              <a:t>Are there any places where the road should or should not be?</a:t>
            </a:r>
          </a:p>
          <a:p>
            <a:pPr marL="285750" indent="-285750">
              <a:buFont typeface="Arial" panose="020B0604020202020204" pitchFamily="34" charset="0"/>
              <a:buChar char="•"/>
            </a:pPr>
            <a:r>
              <a:rPr lang="en-US"/>
              <a:t>Are there any concerns or recommendations about the road near Bear Rock?</a:t>
            </a:r>
          </a:p>
          <a:p>
            <a:pPr marL="285750" indent="-285750">
              <a:buFont typeface="Arial" panose="020B0604020202020204" pitchFamily="34" charset="0"/>
              <a:buChar char="•"/>
            </a:pPr>
            <a:r>
              <a:rPr lang="en-US"/>
              <a:t>How do you access harvesting areas right now?</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203186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9036-584A-4E20-88A5-F2A59230C20F}"/>
              </a:ext>
            </a:extLst>
          </p:cNvPr>
          <p:cNvSpPr>
            <a:spLocks noGrp="1"/>
          </p:cNvSpPr>
          <p:nvPr>
            <p:ph type="title"/>
          </p:nvPr>
        </p:nvSpPr>
        <p:spPr>
          <a:xfrm>
            <a:off x="206583" y="449579"/>
            <a:ext cx="3008313" cy="369571"/>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24F0667F-729D-4FA9-A081-27B7352159A0}"/>
              </a:ext>
            </a:extLst>
          </p:cNvPr>
          <p:cNvSpPr>
            <a:spLocks noGrp="1"/>
          </p:cNvSpPr>
          <p:nvPr>
            <p:ph type="body" sz="half" idx="2"/>
          </p:nvPr>
        </p:nvSpPr>
        <p:spPr>
          <a:xfrm>
            <a:off x="228601" y="819150"/>
            <a:ext cx="3236914" cy="3311844"/>
          </a:xfrm>
        </p:spPr>
        <p:txBody>
          <a:bodyPr>
            <a:noAutofit/>
          </a:bodyPr>
          <a:lstStyle/>
          <a:p>
            <a:r>
              <a:rPr lang="en-US" sz="1800" b="1"/>
              <a:t>Quarries</a:t>
            </a:r>
            <a:endParaRPr lang="en-US" sz="1800"/>
          </a:p>
          <a:p>
            <a:pPr marL="257175" indent="-257175">
              <a:buFont typeface="Arial" panose="020B0604020202020204" pitchFamily="34" charset="0"/>
              <a:buChar char="•"/>
            </a:pPr>
            <a:r>
              <a:rPr lang="en-US" sz="1800"/>
              <a:t>Blasting </a:t>
            </a:r>
          </a:p>
          <a:p>
            <a:pPr marL="257175" indent="-257175">
              <a:buFont typeface="Arial" panose="020B0604020202020204" pitchFamily="34" charset="0"/>
              <a:buChar char="•"/>
            </a:pPr>
            <a:r>
              <a:rPr lang="en-US" sz="1800"/>
              <a:t>Crushing</a:t>
            </a:r>
          </a:p>
          <a:p>
            <a:pPr marL="257175" indent="-257175">
              <a:buFont typeface="Arial" panose="020B0604020202020204" pitchFamily="34" charset="0"/>
              <a:buChar char="•"/>
            </a:pPr>
            <a:r>
              <a:rPr lang="en-US" sz="1800"/>
              <a:t>Material stockpiles</a:t>
            </a:r>
          </a:p>
          <a:p>
            <a:r>
              <a:rPr lang="en-US" sz="1800" b="1"/>
              <a:t>Borrow Sources</a:t>
            </a:r>
            <a:endParaRPr lang="en-US" sz="1800"/>
          </a:p>
          <a:p>
            <a:pPr marL="257175" indent="-257175">
              <a:buFont typeface="Arial" panose="020B0604020202020204" pitchFamily="34" charset="0"/>
              <a:buChar char="•"/>
            </a:pPr>
            <a:r>
              <a:rPr lang="en-US" sz="1800"/>
              <a:t>Excavation</a:t>
            </a:r>
          </a:p>
          <a:p>
            <a:pPr marL="257175" indent="-257175">
              <a:buFont typeface="Arial" panose="020B0604020202020204" pitchFamily="34" charset="0"/>
              <a:buChar char="•"/>
            </a:pPr>
            <a:r>
              <a:rPr lang="en-US" sz="1800"/>
              <a:t>Material stockpiles</a:t>
            </a:r>
          </a:p>
          <a:p>
            <a:r>
              <a:rPr lang="en-US" sz="1800" b="1"/>
              <a:t>Access Roads</a:t>
            </a:r>
          </a:p>
          <a:p>
            <a:pPr marL="257175" indent="-257175">
              <a:buFont typeface="Arial" panose="020B0604020202020204" pitchFamily="34" charset="0"/>
              <a:buChar char="•"/>
            </a:pPr>
            <a:r>
              <a:rPr lang="en-US" sz="1800"/>
              <a:t>30 m wide right-of-way</a:t>
            </a:r>
          </a:p>
          <a:p>
            <a:pPr marL="257175" indent="-257175">
              <a:buFont typeface="Arial" panose="020B0604020202020204" pitchFamily="34" charset="0"/>
              <a:buChar char="•"/>
            </a:pPr>
            <a:r>
              <a:rPr lang="en-US" sz="1800"/>
              <a:t>Built to be used year-round</a:t>
            </a:r>
          </a:p>
        </p:txBody>
      </p:sp>
      <p:pic>
        <p:nvPicPr>
          <p:cNvPr id="6" name="Picture 2">
            <a:extLst>
              <a:ext uri="{FF2B5EF4-FFF2-40B4-BE49-F238E27FC236}">
                <a16:creationId xmlns:a16="http://schemas.microsoft.com/office/drawing/2014/main" id="{C72103A6-2056-4FE4-838B-7B94BB2760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00568" y="634364"/>
            <a:ext cx="4968273" cy="3311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F535763-5D68-4212-B422-5D6A54E19488}"/>
              </a:ext>
            </a:extLst>
          </p:cNvPr>
          <p:cNvSpPr txBox="1"/>
          <p:nvPr/>
        </p:nvSpPr>
        <p:spPr>
          <a:xfrm>
            <a:off x="3575049" y="3720277"/>
            <a:ext cx="2678264" cy="184666"/>
          </a:xfrm>
          <a:prstGeom prst="rect">
            <a:avLst/>
          </a:prstGeom>
          <a:noFill/>
        </p:spPr>
        <p:txBody>
          <a:bodyPr wrap="square" rtlCol="0">
            <a:spAutoFit/>
          </a:bodyPr>
          <a:lstStyle/>
          <a:p>
            <a:r>
              <a:rPr lang="en-US" sz="600">
                <a:solidFill>
                  <a:schemeClr val="bg1"/>
                </a:solidFill>
              </a:rPr>
              <a:t>From GNWT Northern Land Use Guidelines</a:t>
            </a:r>
          </a:p>
        </p:txBody>
      </p:sp>
      <p:sp>
        <p:nvSpPr>
          <p:cNvPr id="3" name="Slide Number Placeholder 2">
            <a:extLst>
              <a:ext uri="{FF2B5EF4-FFF2-40B4-BE49-F238E27FC236}">
                <a16:creationId xmlns:a16="http://schemas.microsoft.com/office/drawing/2014/main" id="{B84FE15A-93C7-44E6-9F1D-F8AB007DE669}"/>
              </a:ext>
            </a:extLst>
          </p:cNvPr>
          <p:cNvSpPr>
            <a:spLocks noGrp="1"/>
          </p:cNvSpPr>
          <p:nvPr>
            <p:ph type="sldNum" sz="quarter" idx="10"/>
          </p:nvPr>
        </p:nvSpPr>
        <p:spPr/>
        <p:txBody>
          <a:bodyPr/>
          <a:lstStyle/>
          <a:p>
            <a:fld id="{246E4F03-9AE7-4954-8E54-3B5137041FEA}" type="slidenum">
              <a:rPr lang="en-US" smtClean="0"/>
              <a:pPr/>
              <a:t>15</a:t>
            </a:fld>
            <a:endParaRPr lang="en-US"/>
          </a:p>
        </p:txBody>
      </p:sp>
    </p:spTree>
    <p:extLst>
      <p:ext uri="{BB962C8B-B14F-4D97-AF65-F5344CB8AC3E}">
        <p14:creationId xmlns:p14="http://schemas.microsoft.com/office/powerpoint/2010/main" val="351703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197AC3-E194-49B9-A330-308C210EFA3B}"/>
              </a:ext>
            </a:extLst>
          </p:cNvPr>
          <p:cNvSpPr>
            <a:spLocks noGrp="1"/>
          </p:cNvSpPr>
          <p:nvPr>
            <p:ph type="title"/>
          </p:nvPr>
        </p:nvSpPr>
        <p:spPr>
          <a:xfrm>
            <a:off x="457200" y="536017"/>
            <a:ext cx="8229600" cy="1924050"/>
          </a:xfrm>
        </p:spPr>
        <p:txBody>
          <a:bodyPr>
            <a:normAutofit fontScale="90000"/>
          </a:bodyPr>
          <a:lstStyle/>
          <a:p>
            <a:r>
              <a:rPr lang="en-CA" cap="none"/>
              <a:t>Breakout Session #2</a:t>
            </a:r>
            <a:br>
              <a:rPr lang="en-CA" cap="none"/>
            </a:br>
            <a:r>
              <a:rPr lang="en-CA" sz="3600" cap="none"/>
              <a:t>Quarries, borrow sources, and access roads</a:t>
            </a:r>
            <a:br>
              <a:rPr lang="en-US"/>
            </a:br>
            <a:endParaRPr lang="en-US"/>
          </a:p>
        </p:txBody>
      </p:sp>
      <p:sp>
        <p:nvSpPr>
          <p:cNvPr id="3" name="TextBox 2">
            <a:extLst>
              <a:ext uri="{FF2B5EF4-FFF2-40B4-BE49-F238E27FC236}">
                <a16:creationId xmlns:a16="http://schemas.microsoft.com/office/drawing/2014/main" id="{D1B7D37E-54A3-4AC9-9AF2-88676184DF10}"/>
              </a:ext>
            </a:extLst>
          </p:cNvPr>
          <p:cNvSpPr txBox="1"/>
          <p:nvPr/>
        </p:nvSpPr>
        <p:spPr>
          <a:xfrm>
            <a:off x="509551" y="2036384"/>
            <a:ext cx="8124898" cy="2862322"/>
          </a:xfrm>
          <a:prstGeom prst="rect">
            <a:avLst/>
          </a:prstGeom>
          <a:noFill/>
        </p:spPr>
        <p:txBody>
          <a:bodyPr wrap="square" rtlCol="0">
            <a:spAutoFit/>
          </a:bodyPr>
          <a:lstStyle/>
          <a:p>
            <a:r>
              <a:rPr lang="en-US"/>
              <a:t>Guiding Questions</a:t>
            </a:r>
          </a:p>
          <a:p>
            <a:pPr marL="285750" indent="-285750">
              <a:buFont typeface="Arial" panose="020B0604020202020204" pitchFamily="34" charset="0"/>
              <a:buChar char="•"/>
            </a:pPr>
            <a:r>
              <a:rPr lang="en-US"/>
              <a:t>What are your thoughts on the number and location of borrow sources and quarries?</a:t>
            </a:r>
          </a:p>
          <a:p>
            <a:pPr marL="285750" indent="-285750">
              <a:buFont typeface="Arial" panose="020B0604020202020204" pitchFamily="34" charset="0"/>
              <a:buChar char="•"/>
            </a:pPr>
            <a:r>
              <a:rPr lang="en-US"/>
              <a:t>Is there anything we should know about moose, caribou, or harvesting when thinking about the proposed quarries, borrow sources, or access roads?</a:t>
            </a:r>
          </a:p>
          <a:p>
            <a:pPr marL="285750" indent="-285750">
              <a:buFont typeface="Arial" panose="020B0604020202020204" pitchFamily="34" charset="0"/>
              <a:buChar char="•"/>
            </a:pPr>
            <a:r>
              <a:rPr lang="en-US"/>
              <a:t>Are there any of these new roads in locations where you access harvesting areas right now?</a:t>
            </a:r>
          </a:p>
          <a:p>
            <a:pPr marL="285750" indent="-285750">
              <a:buFont typeface="Arial" panose="020B0604020202020204" pitchFamily="34" charset="0"/>
              <a:buChar char="•"/>
            </a:pPr>
            <a:r>
              <a:rPr lang="en-US"/>
              <a:t>Will the roads help or make harvesting more difficult for you?</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14017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9036-584A-4E20-88A5-F2A59230C20F}"/>
              </a:ext>
            </a:extLst>
          </p:cNvPr>
          <p:cNvSpPr>
            <a:spLocks noGrp="1"/>
          </p:cNvSpPr>
          <p:nvPr>
            <p:ph type="title"/>
          </p:nvPr>
        </p:nvSpPr>
        <p:spPr>
          <a:xfrm>
            <a:off x="152400" y="322988"/>
            <a:ext cx="3008313" cy="386716"/>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24F0667F-729D-4FA9-A081-27B7352159A0}"/>
              </a:ext>
            </a:extLst>
          </p:cNvPr>
          <p:cNvSpPr>
            <a:spLocks noGrp="1"/>
          </p:cNvSpPr>
          <p:nvPr>
            <p:ph type="body" sz="half" idx="2"/>
          </p:nvPr>
        </p:nvSpPr>
        <p:spPr>
          <a:xfrm>
            <a:off x="152400" y="743214"/>
            <a:ext cx="3505200" cy="3504936"/>
          </a:xfrm>
        </p:spPr>
        <p:txBody>
          <a:bodyPr>
            <a:noAutofit/>
          </a:bodyPr>
          <a:lstStyle/>
          <a:p>
            <a:r>
              <a:rPr lang="en-US" sz="1600" b="1"/>
              <a:t>Camps</a:t>
            </a:r>
          </a:p>
          <a:p>
            <a:pPr marL="257175" indent="-257175">
              <a:buFont typeface="Arial" panose="020B0604020202020204" pitchFamily="34" charset="0"/>
              <a:buChar char="•"/>
            </a:pPr>
            <a:r>
              <a:rPr lang="en-US" sz="1600"/>
              <a:t>Estimated 40-70 persons</a:t>
            </a:r>
          </a:p>
          <a:p>
            <a:pPr marL="257175" indent="-257175">
              <a:buFont typeface="Arial" panose="020B0604020202020204" pitchFamily="34" charset="0"/>
              <a:buChar char="•"/>
            </a:pPr>
            <a:r>
              <a:rPr lang="en-US" sz="1600"/>
              <a:t>Potential locations:</a:t>
            </a:r>
          </a:p>
          <a:p>
            <a:pPr marL="432197" lvl="1" indent="-178594">
              <a:buFont typeface="Arial" panose="020B0604020202020204" pitchFamily="34" charset="0"/>
              <a:buChar char="•"/>
            </a:pPr>
            <a:r>
              <a:rPr lang="en-US" sz="1600"/>
              <a:t>Existing camp facilities (e.g., Norman Wells)</a:t>
            </a:r>
          </a:p>
          <a:p>
            <a:pPr marL="432197" lvl="1" indent="-178594">
              <a:buFont typeface="Arial" panose="020B0604020202020204" pitchFamily="34" charset="0"/>
              <a:buChar char="•"/>
            </a:pPr>
            <a:r>
              <a:rPr lang="en-US" sz="1600"/>
              <a:t>New locations within municipal boundaries</a:t>
            </a:r>
          </a:p>
          <a:p>
            <a:pPr marL="432197" lvl="1" indent="-178594">
              <a:buFont typeface="Arial" panose="020B0604020202020204" pitchFamily="34" charset="0"/>
              <a:buChar char="•"/>
            </a:pPr>
            <a:r>
              <a:rPr lang="en-US" sz="1600"/>
              <a:t>At or near one or more borrow sources or quarries</a:t>
            </a:r>
          </a:p>
          <a:p>
            <a:r>
              <a:rPr lang="en-US" sz="1600" b="1"/>
              <a:t>Waste Management</a:t>
            </a:r>
          </a:p>
          <a:p>
            <a:pPr marL="257175" indent="-257175">
              <a:buFont typeface="Arial" panose="020B0604020202020204" pitchFamily="34" charset="0"/>
              <a:buChar char="•"/>
            </a:pPr>
            <a:r>
              <a:rPr lang="en-US" sz="1600"/>
              <a:t>Domestic waste and sewage disposed to municipal facilities</a:t>
            </a:r>
          </a:p>
          <a:p>
            <a:pPr marL="257175" indent="-257175">
              <a:buFont typeface="Arial" panose="020B0604020202020204" pitchFamily="34" charset="0"/>
              <a:buChar char="•"/>
            </a:pPr>
            <a:r>
              <a:rPr lang="en-US" sz="1600"/>
              <a:t>Greywater to municipal facilities</a:t>
            </a:r>
          </a:p>
        </p:txBody>
      </p:sp>
      <p:sp>
        <p:nvSpPr>
          <p:cNvPr id="13" name="TextBox 12">
            <a:extLst>
              <a:ext uri="{FF2B5EF4-FFF2-40B4-BE49-F238E27FC236}">
                <a16:creationId xmlns:a16="http://schemas.microsoft.com/office/drawing/2014/main" id="{75A8009F-A7C6-40B0-AD23-7AFC38480246}"/>
              </a:ext>
            </a:extLst>
          </p:cNvPr>
          <p:cNvSpPr txBox="1"/>
          <p:nvPr/>
        </p:nvSpPr>
        <p:spPr>
          <a:xfrm>
            <a:off x="4027868" y="3561829"/>
            <a:ext cx="2526842" cy="184666"/>
          </a:xfrm>
          <a:prstGeom prst="rect">
            <a:avLst/>
          </a:prstGeom>
          <a:noFill/>
        </p:spPr>
        <p:txBody>
          <a:bodyPr wrap="square">
            <a:spAutoFit/>
          </a:bodyPr>
          <a:lstStyle/>
          <a:p>
            <a:pPr defTabSz="685800">
              <a:defRPr/>
            </a:pPr>
            <a:r>
              <a:rPr lang="en-CA" sz="600">
                <a:solidFill>
                  <a:schemeClr val="bg1"/>
                </a:solidFill>
                <a:latin typeface="Calibri"/>
              </a:rPr>
              <a:t>Source: https://spectacularnwt.com/destinations/sahtu/tulita </a:t>
            </a:r>
          </a:p>
        </p:txBody>
      </p:sp>
      <p:pic>
        <p:nvPicPr>
          <p:cNvPr id="6" name="Picture 5">
            <a:extLst>
              <a:ext uri="{FF2B5EF4-FFF2-40B4-BE49-F238E27FC236}">
                <a16:creationId xmlns:a16="http://schemas.microsoft.com/office/drawing/2014/main" id="{1E1CF354-A392-428D-BB0C-5E4F1FFCCA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69891" y="523316"/>
            <a:ext cx="4986805" cy="3731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AD4E74C4-64DD-406A-8387-5D4C908744E3}"/>
              </a:ext>
            </a:extLst>
          </p:cNvPr>
          <p:cNvSpPr>
            <a:spLocks noGrp="1"/>
          </p:cNvSpPr>
          <p:nvPr>
            <p:ph type="sldNum" sz="quarter" idx="10"/>
          </p:nvPr>
        </p:nvSpPr>
        <p:spPr/>
        <p:txBody>
          <a:bodyPr/>
          <a:lstStyle/>
          <a:p>
            <a:fld id="{246E4F03-9AE7-4954-8E54-3B5137041FEA}" type="slidenum">
              <a:rPr lang="en-US" smtClean="0"/>
              <a:pPr/>
              <a:t>17</a:t>
            </a:fld>
            <a:endParaRPr lang="en-US"/>
          </a:p>
        </p:txBody>
      </p:sp>
    </p:spTree>
    <p:extLst>
      <p:ext uri="{BB962C8B-B14F-4D97-AF65-F5344CB8AC3E}">
        <p14:creationId xmlns:p14="http://schemas.microsoft.com/office/powerpoint/2010/main" val="144273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9036-584A-4E20-88A5-F2A59230C20F}"/>
              </a:ext>
            </a:extLst>
          </p:cNvPr>
          <p:cNvSpPr>
            <a:spLocks noGrp="1"/>
          </p:cNvSpPr>
          <p:nvPr>
            <p:ph type="title"/>
          </p:nvPr>
        </p:nvSpPr>
        <p:spPr>
          <a:xfrm>
            <a:off x="228600" y="438151"/>
            <a:ext cx="3008313" cy="304800"/>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24F0667F-729D-4FA9-A081-27B7352159A0}"/>
              </a:ext>
            </a:extLst>
          </p:cNvPr>
          <p:cNvSpPr>
            <a:spLocks noGrp="1"/>
          </p:cNvSpPr>
          <p:nvPr>
            <p:ph type="body" sz="half" idx="2"/>
          </p:nvPr>
        </p:nvSpPr>
        <p:spPr>
          <a:xfrm>
            <a:off x="228600" y="819150"/>
            <a:ext cx="3296691" cy="3352800"/>
          </a:xfrm>
        </p:spPr>
        <p:txBody>
          <a:bodyPr>
            <a:normAutofit lnSpcReduction="10000"/>
          </a:bodyPr>
          <a:lstStyle/>
          <a:p>
            <a:r>
              <a:rPr lang="en-US" sz="1800" b="1"/>
              <a:t>Water Use</a:t>
            </a:r>
          </a:p>
          <a:p>
            <a:pPr marL="257175" indent="-257175">
              <a:buFont typeface="Arial" panose="020B0604020202020204" pitchFamily="34" charset="0"/>
              <a:buChar char="•"/>
            </a:pPr>
            <a:r>
              <a:rPr lang="en-US" sz="1800"/>
              <a:t>Camp operations (year-round)</a:t>
            </a:r>
          </a:p>
          <a:p>
            <a:pPr marL="257175" indent="-257175">
              <a:buFont typeface="Arial" panose="020B0604020202020204" pitchFamily="34" charset="0"/>
              <a:buChar char="•"/>
            </a:pPr>
            <a:r>
              <a:rPr lang="en-US" sz="1800"/>
              <a:t>Road compaction (summer)</a:t>
            </a:r>
          </a:p>
          <a:p>
            <a:pPr marL="257175" indent="-257175">
              <a:buFont typeface="Arial" panose="020B0604020202020204" pitchFamily="34" charset="0"/>
              <a:buChar char="•"/>
            </a:pPr>
            <a:r>
              <a:rPr lang="en-US" sz="1800"/>
              <a:t>Dust control (summer)</a:t>
            </a:r>
          </a:p>
          <a:p>
            <a:pPr marL="257175" indent="-257175">
              <a:buFont typeface="Arial" panose="020B0604020202020204" pitchFamily="34" charset="0"/>
              <a:buChar char="•"/>
            </a:pPr>
            <a:r>
              <a:rPr lang="en-US" sz="1800"/>
              <a:t>Build a winter travel lane where needed (winter)</a:t>
            </a:r>
          </a:p>
          <a:p>
            <a:endParaRPr lang="en-US" sz="1800"/>
          </a:p>
          <a:p>
            <a:r>
              <a:rPr lang="en-US" sz="1800" b="1"/>
              <a:t>Water Sources</a:t>
            </a:r>
          </a:p>
          <a:p>
            <a:pPr marL="257175" indent="-257175">
              <a:buFont typeface="Arial" panose="020B0604020202020204" pitchFamily="34" charset="0"/>
              <a:buChar char="•"/>
            </a:pPr>
            <a:r>
              <a:rPr lang="en-US" sz="1800"/>
              <a:t>Mackenzie River</a:t>
            </a:r>
          </a:p>
          <a:p>
            <a:pPr marL="257175" indent="-257175">
              <a:buFont typeface="Arial" panose="020B0604020202020204" pitchFamily="34" charset="0"/>
              <a:buChar char="•"/>
            </a:pPr>
            <a:r>
              <a:rPr lang="en-US" sz="1800"/>
              <a:t>Many of the same sources used to build the winter road</a:t>
            </a:r>
          </a:p>
        </p:txBody>
      </p:sp>
      <p:sp>
        <p:nvSpPr>
          <p:cNvPr id="7" name="TextBox 6">
            <a:extLst>
              <a:ext uri="{FF2B5EF4-FFF2-40B4-BE49-F238E27FC236}">
                <a16:creationId xmlns:a16="http://schemas.microsoft.com/office/drawing/2014/main" id="{5078C7A7-4915-4884-9A17-CE47195D3750}"/>
              </a:ext>
            </a:extLst>
          </p:cNvPr>
          <p:cNvSpPr txBox="1"/>
          <p:nvPr/>
        </p:nvSpPr>
        <p:spPr>
          <a:xfrm>
            <a:off x="3995300" y="3511484"/>
            <a:ext cx="3308808" cy="196208"/>
          </a:xfrm>
          <a:prstGeom prst="rect">
            <a:avLst/>
          </a:prstGeom>
          <a:noFill/>
        </p:spPr>
        <p:txBody>
          <a:bodyPr wrap="square" rtlCol="0">
            <a:spAutoFit/>
          </a:bodyPr>
          <a:lstStyle/>
          <a:p>
            <a:r>
              <a:rPr lang="en-CA" sz="675">
                <a:solidFill>
                  <a:schemeClr val="bg1"/>
                </a:solidFill>
              </a:rPr>
              <a:t>Source: https://spectacularnwt.com/destinations/sahtu/norman-wells</a:t>
            </a:r>
          </a:p>
        </p:txBody>
      </p:sp>
      <p:pic>
        <p:nvPicPr>
          <p:cNvPr id="3" name="Picture 2">
            <a:extLst>
              <a:ext uri="{FF2B5EF4-FFF2-40B4-BE49-F238E27FC236}">
                <a16:creationId xmlns:a16="http://schemas.microsoft.com/office/drawing/2014/main" id="{E1937A16-B5B7-4908-B282-C04B9BC368B0}"/>
              </a:ext>
            </a:extLst>
          </p:cNvPr>
          <p:cNvPicPr>
            <a:picLocks noChangeAspect="1"/>
          </p:cNvPicPr>
          <p:nvPr/>
        </p:nvPicPr>
        <p:blipFill>
          <a:blip r:embed="rId3"/>
          <a:stretch>
            <a:fillRect/>
          </a:stretch>
        </p:blipFill>
        <p:spPr>
          <a:xfrm>
            <a:off x="3605349" y="458130"/>
            <a:ext cx="5097471" cy="3300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9115BDCF-3554-4796-95BD-E7F56A8D3700}"/>
              </a:ext>
            </a:extLst>
          </p:cNvPr>
          <p:cNvSpPr>
            <a:spLocks noGrp="1"/>
          </p:cNvSpPr>
          <p:nvPr>
            <p:ph type="sldNum" sz="quarter" idx="10"/>
          </p:nvPr>
        </p:nvSpPr>
        <p:spPr/>
        <p:txBody>
          <a:bodyPr/>
          <a:lstStyle/>
          <a:p>
            <a:fld id="{246E4F03-9AE7-4954-8E54-3B5137041FEA}" type="slidenum">
              <a:rPr lang="en-US" smtClean="0"/>
              <a:pPr/>
              <a:t>18</a:t>
            </a:fld>
            <a:endParaRPr lang="en-US"/>
          </a:p>
        </p:txBody>
      </p:sp>
    </p:spTree>
    <p:extLst>
      <p:ext uri="{BB962C8B-B14F-4D97-AF65-F5344CB8AC3E}">
        <p14:creationId xmlns:p14="http://schemas.microsoft.com/office/powerpoint/2010/main" val="1545263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22F1-DD5F-47EA-AF54-637DD9D83C57}"/>
              </a:ext>
            </a:extLst>
          </p:cNvPr>
          <p:cNvSpPr>
            <a:spLocks noGrp="1"/>
          </p:cNvSpPr>
          <p:nvPr>
            <p:ph type="title"/>
          </p:nvPr>
        </p:nvSpPr>
        <p:spPr>
          <a:xfrm>
            <a:off x="256478" y="434293"/>
            <a:ext cx="3008313" cy="403861"/>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839F3EFA-66B9-4574-BE27-8C9400E10BDB}"/>
              </a:ext>
            </a:extLst>
          </p:cNvPr>
          <p:cNvSpPr>
            <a:spLocks noGrp="1"/>
          </p:cNvSpPr>
          <p:nvPr>
            <p:ph type="body" sz="half" idx="2"/>
          </p:nvPr>
        </p:nvSpPr>
        <p:spPr>
          <a:xfrm>
            <a:off x="256478" y="932973"/>
            <a:ext cx="3056635" cy="3277554"/>
          </a:xfrm>
        </p:spPr>
        <p:txBody>
          <a:bodyPr>
            <a:normAutofit/>
          </a:bodyPr>
          <a:lstStyle/>
          <a:p>
            <a:r>
              <a:rPr lang="en-US" sz="1800" b="1"/>
              <a:t>Maintenance Yards</a:t>
            </a:r>
          </a:p>
          <a:p>
            <a:pPr marL="257175" indent="-257175">
              <a:buFont typeface="Arial" panose="020B0604020202020204" pitchFamily="34" charset="0"/>
              <a:buChar char="•"/>
            </a:pPr>
            <a:r>
              <a:rPr lang="en-US" sz="1800"/>
              <a:t>Support operations and maintenance of the highway once built</a:t>
            </a:r>
          </a:p>
          <a:p>
            <a:pPr marL="257175" indent="-257175">
              <a:buFont typeface="Arial" panose="020B0604020202020204" pitchFamily="34" charset="0"/>
              <a:buChar char="•"/>
            </a:pPr>
            <a:r>
              <a:rPr lang="en-US" sz="1800"/>
              <a:t>May be located at borrow sources close to the highway</a:t>
            </a:r>
          </a:p>
          <a:p>
            <a:pPr marL="257175" indent="-257175">
              <a:buFont typeface="Arial" panose="020B0604020202020204" pitchFamily="34" charset="0"/>
              <a:buChar char="•"/>
            </a:pPr>
            <a:r>
              <a:rPr lang="en-US" sz="1800"/>
              <a:t>Garage, equipment, fuel, material stockpile</a:t>
            </a:r>
          </a:p>
          <a:p>
            <a:endParaRPr lang="en-US" sz="1800"/>
          </a:p>
        </p:txBody>
      </p:sp>
      <p:pic>
        <p:nvPicPr>
          <p:cNvPr id="7" name="Picture 2">
            <a:extLst>
              <a:ext uri="{FF2B5EF4-FFF2-40B4-BE49-F238E27FC236}">
                <a16:creationId xmlns:a16="http://schemas.microsoft.com/office/drawing/2014/main" id="{AE45E3AD-FA43-4493-B1B1-1833561D68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701143" y="406717"/>
            <a:ext cx="4567768" cy="3425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38CB831F-50EF-40BC-A7F4-7665882ADB5E}"/>
              </a:ext>
            </a:extLst>
          </p:cNvPr>
          <p:cNvSpPr>
            <a:spLocks noGrp="1"/>
          </p:cNvSpPr>
          <p:nvPr>
            <p:ph type="sldNum" sz="quarter" idx="10"/>
          </p:nvPr>
        </p:nvSpPr>
        <p:spPr/>
        <p:txBody>
          <a:bodyPr/>
          <a:lstStyle/>
          <a:p>
            <a:fld id="{246E4F03-9AE7-4954-8E54-3B5137041FEA}" type="slidenum">
              <a:rPr lang="en-US" smtClean="0"/>
              <a:pPr/>
              <a:t>19</a:t>
            </a:fld>
            <a:endParaRPr lang="en-US"/>
          </a:p>
        </p:txBody>
      </p:sp>
    </p:spTree>
    <p:extLst>
      <p:ext uri="{BB962C8B-B14F-4D97-AF65-F5344CB8AC3E}">
        <p14:creationId xmlns:p14="http://schemas.microsoft.com/office/powerpoint/2010/main" val="383832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D38142-A3F0-4BA1-ACEC-46D91C6CC907}"/>
              </a:ext>
            </a:extLst>
          </p:cNvPr>
          <p:cNvSpPr>
            <a:spLocks noGrp="1"/>
          </p:cNvSpPr>
          <p:nvPr>
            <p:ph type="title"/>
          </p:nvPr>
        </p:nvSpPr>
        <p:spPr>
          <a:xfrm>
            <a:off x="457200" y="205979"/>
            <a:ext cx="8229600" cy="857250"/>
          </a:xfrm>
        </p:spPr>
        <p:txBody>
          <a:bodyPr anchor="ctr">
            <a:normAutofit/>
          </a:bodyPr>
          <a:lstStyle/>
          <a:p>
            <a:r>
              <a:rPr lang="en-CA" b="1"/>
              <a:t>Agenda</a:t>
            </a:r>
          </a:p>
        </p:txBody>
      </p:sp>
      <p:sp>
        <p:nvSpPr>
          <p:cNvPr id="9" name="Content Placeholder 8">
            <a:extLst>
              <a:ext uri="{FF2B5EF4-FFF2-40B4-BE49-F238E27FC236}">
                <a16:creationId xmlns:a16="http://schemas.microsoft.com/office/drawing/2014/main" id="{8383F9C2-C0FA-44EB-AE2B-602DFC9D856B}"/>
              </a:ext>
            </a:extLst>
          </p:cNvPr>
          <p:cNvSpPr>
            <a:spLocks noGrp="1"/>
          </p:cNvSpPr>
          <p:nvPr>
            <p:ph sz="half" idx="1"/>
          </p:nvPr>
        </p:nvSpPr>
        <p:spPr>
          <a:xfrm>
            <a:off x="457200" y="1200151"/>
            <a:ext cx="4038600" cy="2743199"/>
          </a:xfrm>
        </p:spPr>
        <p:txBody>
          <a:bodyPr vert="horz" lIns="91438" tIns="45719" rIns="91438" bIns="45719" rtlCol="0" anchor="t">
            <a:normAutofit/>
          </a:bodyPr>
          <a:lstStyle/>
          <a:p>
            <a:pPr marL="342265" indent="-342265">
              <a:lnSpc>
                <a:spcPct val="90000"/>
              </a:lnSpc>
            </a:pPr>
            <a:r>
              <a:rPr lang="en-US" sz="1800"/>
              <a:t>GNWT Strategic Initiatives</a:t>
            </a:r>
            <a:endParaRPr lang="en-US"/>
          </a:p>
          <a:p>
            <a:pPr marL="342265" indent="-342265">
              <a:lnSpc>
                <a:spcPct val="90000"/>
              </a:lnSpc>
            </a:pPr>
            <a:r>
              <a:rPr lang="en-US" sz="1800"/>
              <a:t>Mackenzie Valley Highway at a Glance</a:t>
            </a:r>
            <a:endParaRPr lang="en-US" sz="1800">
              <a:cs typeface="Calibri"/>
            </a:endParaRPr>
          </a:p>
          <a:p>
            <a:pPr marL="342265" indent="-342265">
              <a:lnSpc>
                <a:spcPct val="90000"/>
              </a:lnSpc>
            </a:pPr>
            <a:r>
              <a:rPr lang="en-US" sz="1800">
                <a:cs typeface="Calibri"/>
              </a:rPr>
              <a:t>Engagement Opportunities</a:t>
            </a:r>
          </a:p>
          <a:p>
            <a:pPr marL="342265" indent="-342265">
              <a:lnSpc>
                <a:spcPct val="90000"/>
              </a:lnSpc>
            </a:pPr>
            <a:r>
              <a:rPr lang="en-US" sz="1800">
                <a:cs typeface="Calibri"/>
              </a:rPr>
              <a:t>Project Overview</a:t>
            </a:r>
            <a:endParaRPr lang="en-US"/>
          </a:p>
          <a:p>
            <a:pPr marL="342265" indent="-342265">
              <a:lnSpc>
                <a:spcPct val="90000"/>
              </a:lnSpc>
            </a:pPr>
            <a:r>
              <a:rPr lang="en-US" sz="1800"/>
              <a:t>Breakout Groups</a:t>
            </a:r>
            <a:endParaRPr lang="en-US" sz="1800">
              <a:cs typeface="Calibri"/>
            </a:endParaRPr>
          </a:p>
          <a:p>
            <a:pPr marL="342265" indent="-342265">
              <a:lnSpc>
                <a:spcPct val="90000"/>
              </a:lnSpc>
            </a:pPr>
            <a:r>
              <a:rPr lang="en-CA" sz="1800"/>
              <a:t>Next Steps</a:t>
            </a:r>
            <a:endParaRPr lang="en-CA" sz="1800">
              <a:cs typeface="Calibri"/>
            </a:endParaRPr>
          </a:p>
          <a:p>
            <a:pPr marL="342265" indent="-342265">
              <a:lnSpc>
                <a:spcPct val="90000"/>
              </a:lnSpc>
            </a:pPr>
            <a:r>
              <a:rPr lang="en-CA" sz="1800"/>
              <a:t>Closure and Wrap Up</a:t>
            </a:r>
            <a:endParaRPr lang="en-CA" sz="1800">
              <a:cs typeface="Calibri"/>
            </a:endParaRPr>
          </a:p>
          <a:p>
            <a:pPr marL="0" indent="0">
              <a:lnSpc>
                <a:spcPct val="90000"/>
              </a:lnSpc>
              <a:buNone/>
            </a:pPr>
            <a:endParaRPr lang="en-CA" sz="1800"/>
          </a:p>
        </p:txBody>
      </p:sp>
      <p:pic>
        <p:nvPicPr>
          <p:cNvPr id="2" name="Picture 1">
            <a:extLst>
              <a:ext uri="{FF2B5EF4-FFF2-40B4-BE49-F238E27FC236}">
                <a16:creationId xmlns:a16="http://schemas.microsoft.com/office/drawing/2014/main" id="{8D7485C6-C5C9-47B2-BB1E-D2F07702D8BB}"/>
              </a:ext>
            </a:extLst>
          </p:cNvPr>
          <p:cNvPicPr>
            <a:picLocks noChangeAspect="1"/>
          </p:cNvPicPr>
          <p:nvPr/>
        </p:nvPicPr>
        <p:blipFill rotWithShape="1">
          <a:blip r:embed="rId3"/>
          <a:srcRect t="477" r="5" b="5"/>
          <a:stretch/>
        </p:blipFill>
        <p:spPr>
          <a:xfrm>
            <a:off x="4311650" y="1200151"/>
            <a:ext cx="4375150" cy="297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9E5F3A3F-C309-4C53-8133-44D6D4F6A641}"/>
              </a:ext>
            </a:extLst>
          </p:cNvPr>
          <p:cNvSpPr>
            <a:spLocks noGrp="1"/>
          </p:cNvSpPr>
          <p:nvPr>
            <p:ph type="sldNum" sz="quarter" idx="4294967295"/>
          </p:nvPr>
        </p:nvSpPr>
        <p:spPr>
          <a:xfrm>
            <a:off x="9042400" y="6248400"/>
            <a:ext cx="2844800" cy="365125"/>
          </a:xfrm>
          <a:prstGeom prst="rect">
            <a:avLst/>
          </a:prstGeom>
        </p:spPr>
        <p:txBody>
          <a:bodyPr vert="horz" lIns="121917" tIns="60958" rIns="121917" bIns="60958" rtlCol="0" anchor="ctr"/>
          <a:lstStyle>
            <a:defPPr>
              <a:defRPr lang="en-US"/>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75422B0-CD22-4732-80F9-9E789A84B927}" type="slidenum">
              <a:rPr lang="en-CA" smtClean="0"/>
              <a:pPr>
                <a:spcAft>
                  <a:spcPts val="600"/>
                </a:spcAft>
              </a:pPr>
              <a:t>2</a:t>
            </a:fld>
            <a:endParaRPr lang="en-CA"/>
          </a:p>
        </p:txBody>
      </p:sp>
    </p:spTree>
    <p:extLst>
      <p:ext uri="{BB962C8B-B14F-4D97-AF65-F5344CB8AC3E}">
        <p14:creationId xmlns:p14="http://schemas.microsoft.com/office/powerpoint/2010/main" val="205690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22F1-DD5F-47EA-AF54-637DD9D83C57}"/>
              </a:ext>
            </a:extLst>
          </p:cNvPr>
          <p:cNvSpPr>
            <a:spLocks noGrp="1"/>
          </p:cNvSpPr>
          <p:nvPr>
            <p:ph type="title"/>
          </p:nvPr>
        </p:nvSpPr>
        <p:spPr>
          <a:xfrm>
            <a:off x="186970" y="590550"/>
            <a:ext cx="3008313" cy="403861"/>
          </a:xfrm>
        </p:spPr>
        <p:txBody>
          <a:bodyPr>
            <a:noAutofit/>
          </a:bodyPr>
          <a:lstStyle/>
          <a:p>
            <a:r>
              <a:rPr lang="en-US" sz="2400"/>
              <a:t>Project Activities</a:t>
            </a:r>
          </a:p>
        </p:txBody>
      </p:sp>
      <p:sp>
        <p:nvSpPr>
          <p:cNvPr id="4" name="Text Placeholder 3">
            <a:extLst>
              <a:ext uri="{FF2B5EF4-FFF2-40B4-BE49-F238E27FC236}">
                <a16:creationId xmlns:a16="http://schemas.microsoft.com/office/drawing/2014/main" id="{839F3EFA-66B9-4574-BE27-8C9400E10BDB}"/>
              </a:ext>
            </a:extLst>
          </p:cNvPr>
          <p:cNvSpPr>
            <a:spLocks noGrp="1"/>
          </p:cNvSpPr>
          <p:nvPr>
            <p:ph type="body" sz="half" idx="2"/>
          </p:nvPr>
        </p:nvSpPr>
        <p:spPr>
          <a:xfrm>
            <a:off x="186970" y="1123950"/>
            <a:ext cx="3166318" cy="2942113"/>
          </a:xfrm>
        </p:spPr>
        <p:txBody>
          <a:bodyPr>
            <a:normAutofit/>
          </a:bodyPr>
          <a:lstStyle/>
          <a:p>
            <a:r>
              <a:rPr lang="en-US" sz="1800" b="1"/>
              <a:t>Reclamation after construction</a:t>
            </a:r>
          </a:p>
          <a:p>
            <a:pPr marL="257175" indent="-257175">
              <a:buFont typeface="Arial" panose="020B0604020202020204" pitchFamily="34" charset="0"/>
              <a:buChar char="•"/>
            </a:pPr>
            <a:r>
              <a:rPr lang="en-US" sz="1800"/>
              <a:t>Remove equipment and materials</a:t>
            </a:r>
          </a:p>
          <a:p>
            <a:pPr marL="257175" indent="-257175">
              <a:buFont typeface="Arial" panose="020B0604020202020204" pitchFamily="34" charset="0"/>
              <a:buChar char="•"/>
            </a:pPr>
            <a:r>
              <a:rPr lang="en-US" sz="1800"/>
              <a:t>Promote drainage and reduce erosion potential</a:t>
            </a:r>
          </a:p>
          <a:p>
            <a:pPr marL="257175" indent="-257175">
              <a:buFont typeface="Arial" panose="020B0604020202020204" pitchFamily="34" charset="0"/>
              <a:buChar char="•"/>
            </a:pPr>
            <a:r>
              <a:rPr lang="en-US" sz="1800"/>
              <a:t>No active revegetation</a:t>
            </a:r>
          </a:p>
          <a:p>
            <a:endParaRPr lang="en-US"/>
          </a:p>
        </p:txBody>
      </p:sp>
      <p:pic>
        <p:nvPicPr>
          <p:cNvPr id="3" name="Picture 2">
            <a:extLst>
              <a:ext uri="{FF2B5EF4-FFF2-40B4-BE49-F238E27FC236}">
                <a16:creationId xmlns:a16="http://schemas.microsoft.com/office/drawing/2014/main" id="{1396DA0A-1631-4867-9383-346118EC8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9951" t="9159" r="1682" b="8889"/>
          <a:stretch/>
        </p:blipFill>
        <p:spPr>
          <a:xfrm>
            <a:off x="3577937" y="281327"/>
            <a:ext cx="5229694" cy="3637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8318C80E-7FA2-4C97-BB48-49D945A4EB79}"/>
              </a:ext>
            </a:extLst>
          </p:cNvPr>
          <p:cNvSpPr>
            <a:spLocks noGrp="1"/>
          </p:cNvSpPr>
          <p:nvPr>
            <p:ph type="sldNum" sz="quarter" idx="10"/>
          </p:nvPr>
        </p:nvSpPr>
        <p:spPr/>
        <p:txBody>
          <a:bodyPr/>
          <a:lstStyle/>
          <a:p>
            <a:fld id="{246E4F03-9AE7-4954-8E54-3B5137041FEA}" type="slidenum">
              <a:rPr lang="en-US" smtClean="0"/>
              <a:pPr/>
              <a:t>20</a:t>
            </a:fld>
            <a:endParaRPr lang="en-US"/>
          </a:p>
        </p:txBody>
      </p:sp>
    </p:spTree>
    <p:extLst>
      <p:ext uri="{BB962C8B-B14F-4D97-AF65-F5344CB8AC3E}">
        <p14:creationId xmlns:p14="http://schemas.microsoft.com/office/powerpoint/2010/main" val="4257354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A57E1D-2BB3-46C2-9A54-A1BF9E530A04}"/>
              </a:ext>
            </a:extLst>
          </p:cNvPr>
          <p:cNvSpPr>
            <a:spLocks noGrp="1"/>
          </p:cNvSpPr>
          <p:nvPr>
            <p:ph type="title"/>
          </p:nvPr>
        </p:nvSpPr>
        <p:spPr>
          <a:xfrm>
            <a:off x="457200" y="698015"/>
            <a:ext cx="8229600" cy="1938738"/>
          </a:xfrm>
        </p:spPr>
        <p:txBody>
          <a:bodyPr>
            <a:normAutofit fontScale="90000"/>
          </a:bodyPr>
          <a:lstStyle/>
          <a:p>
            <a:r>
              <a:rPr lang="en-CA" cap="none"/>
              <a:t>Breakout Session #3</a:t>
            </a:r>
            <a:br>
              <a:rPr lang="en-CA" cap="none"/>
            </a:br>
            <a:r>
              <a:rPr lang="en-CA" sz="3100" cap="none"/>
              <a:t>Camps, laydown areas, water use, waste management, maintenance yards, and reclamation after construction</a:t>
            </a:r>
            <a:br>
              <a:rPr lang="en-US"/>
            </a:br>
            <a:endParaRPr lang="en-US"/>
          </a:p>
        </p:txBody>
      </p:sp>
      <p:sp>
        <p:nvSpPr>
          <p:cNvPr id="3" name="TextBox 2">
            <a:extLst>
              <a:ext uri="{FF2B5EF4-FFF2-40B4-BE49-F238E27FC236}">
                <a16:creationId xmlns:a16="http://schemas.microsoft.com/office/drawing/2014/main" id="{4301C181-D29A-42C4-8695-59A4F003E352}"/>
              </a:ext>
            </a:extLst>
          </p:cNvPr>
          <p:cNvSpPr txBox="1"/>
          <p:nvPr/>
        </p:nvSpPr>
        <p:spPr>
          <a:xfrm>
            <a:off x="509551" y="2155047"/>
            <a:ext cx="8124898" cy="2585323"/>
          </a:xfrm>
          <a:prstGeom prst="rect">
            <a:avLst/>
          </a:prstGeom>
          <a:noFill/>
        </p:spPr>
        <p:txBody>
          <a:bodyPr wrap="square" rtlCol="0">
            <a:spAutoFit/>
          </a:bodyPr>
          <a:lstStyle/>
          <a:p>
            <a:r>
              <a:rPr lang="en-US"/>
              <a:t>Guiding Questions</a:t>
            </a:r>
          </a:p>
          <a:p>
            <a:pPr marL="285750" indent="-285750">
              <a:buFont typeface="Arial" panose="020B0604020202020204" pitchFamily="34" charset="0"/>
              <a:buChar char="•"/>
            </a:pPr>
            <a:r>
              <a:rPr lang="en-US"/>
              <a:t>Do people have any locations they would recommend for potential camps (temporary), maintenance yards (permanent), or laydown areas (temporary)?</a:t>
            </a:r>
          </a:p>
          <a:p>
            <a:pPr marL="285750" indent="-285750">
              <a:buFont typeface="Arial" panose="020B0604020202020204" pitchFamily="34" charset="0"/>
              <a:buChar char="•"/>
            </a:pPr>
            <a:r>
              <a:rPr lang="en-US"/>
              <a:t>How do people feel about taking the camp wastes to the community landfill and lagoon?</a:t>
            </a:r>
          </a:p>
          <a:p>
            <a:pPr marL="285750" indent="-285750">
              <a:buFont typeface="Arial" panose="020B0604020202020204" pitchFamily="34" charset="0"/>
              <a:buChar char="•"/>
            </a:pPr>
            <a:r>
              <a:rPr lang="en-US"/>
              <a:t>Do you know which creeks flow year-round and might make good water sources?</a:t>
            </a:r>
          </a:p>
          <a:p>
            <a:pPr marL="285750" indent="-285750">
              <a:buFont typeface="Arial" panose="020B0604020202020204" pitchFamily="34" charset="0"/>
              <a:buChar char="•"/>
            </a:pPr>
            <a:r>
              <a:rPr lang="en-US"/>
              <a:t>Are there concerns around water use for building short sections of access or for dust control?</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227138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3D63-DF37-415F-A0F8-922EB24A292B}"/>
              </a:ext>
            </a:extLst>
          </p:cNvPr>
          <p:cNvSpPr>
            <a:spLocks noGrp="1"/>
          </p:cNvSpPr>
          <p:nvPr>
            <p:ph type="title"/>
          </p:nvPr>
        </p:nvSpPr>
        <p:spPr>
          <a:xfrm>
            <a:off x="457201" y="204789"/>
            <a:ext cx="6235526" cy="871538"/>
          </a:xfrm>
        </p:spPr>
        <p:txBody>
          <a:bodyPr>
            <a:normAutofit/>
          </a:bodyPr>
          <a:lstStyle/>
          <a:p>
            <a:r>
              <a:rPr lang="en-CA" sz="2400"/>
              <a:t>Next Steps</a:t>
            </a:r>
          </a:p>
        </p:txBody>
      </p:sp>
      <p:grpSp>
        <p:nvGrpSpPr>
          <p:cNvPr id="139" name="Group 138">
            <a:extLst>
              <a:ext uri="{FF2B5EF4-FFF2-40B4-BE49-F238E27FC236}">
                <a16:creationId xmlns:a16="http://schemas.microsoft.com/office/drawing/2014/main" id="{2AEBDE8A-3626-4512-B8AC-F258C5F3A16C}"/>
              </a:ext>
            </a:extLst>
          </p:cNvPr>
          <p:cNvGrpSpPr/>
          <p:nvPr/>
        </p:nvGrpSpPr>
        <p:grpSpPr>
          <a:xfrm>
            <a:off x="457201" y="1282994"/>
            <a:ext cx="13109551" cy="2923758"/>
            <a:chOff x="750918" y="2331516"/>
            <a:chExt cx="11003273" cy="2999323"/>
          </a:xfrm>
        </p:grpSpPr>
        <p:sp>
          <p:nvSpPr>
            <p:cNvPr id="85" name="Rectangle 84">
              <a:extLst>
                <a:ext uri="{FF2B5EF4-FFF2-40B4-BE49-F238E27FC236}">
                  <a16:creationId xmlns:a16="http://schemas.microsoft.com/office/drawing/2014/main" id="{12EBAA4A-DCAE-4C46-B349-912503B640B0}"/>
                </a:ext>
              </a:extLst>
            </p:cNvPr>
            <p:cNvSpPr/>
            <p:nvPr/>
          </p:nvSpPr>
          <p:spPr>
            <a:xfrm>
              <a:off x="874714" y="2404913"/>
              <a:ext cx="6286260"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86" name="Espace réservé du texte 67">
              <a:extLst>
                <a:ext uri="{FF2B5EF4-FFF2-40B4-BE49-F238E27FC236}">
                  <a16:creationId xmlns:a16="http://schemas.microsoft.com/office/drawing/2014/main" id="{8C1D6A22-D60A-46B9-9FD1-2C3CFD7DEB47}"/>
                </a:ext>
              </a:extLst>
            </p:cNvPr>
            <p:cNvSpPr txBox="1">
              <a:spLocks/>
            </p:cNvSpPr>
            <p:nvPr/>
          </p:nvSpPr>
          <p:spPr>
            <a:xfrm>
              <a:off x="999868" y="2489256"/>
              <a:ext cx="1697037"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100"/>
                <a:t>2022	</a:t>
              </a:r>
            </a:p>
          </p:txBody>
        </p:sp>
        <p:sp>
          <p:nvSpPr>
            <p:cNvPr id="87" name="Espace réservé du texte 67">
              <a:extLst>
                <a:ext uri="{FF2B5EF4-FFF2-40B4-BE49-F238E27FC236}">
                  <a16:creationId xmlns:a16="http://schemas.microsoft.com/office/drawing/2014/main" id="{BCC6DD8A-F764-4C00-A00D-C64A3D7F7D35}"/>
                </a:ext>
              </a:extLst>
            </p:cNvPr>
            <p:cNvSpPr txBox="1">
              <a:spLocks/>
            </p:cNvSpPr>
            <p:nvPr/>
          </p:nvSpPr>
          <p:spPr>
            <a:xfrm>
              <a:off x="1019725" y="3132502"/>
              <a:ext cx="1839406" cy="368946"/>
            </a:xfrm>
            <a:prstGeom prst="rect">
              <a:avLst/>
            </a:prstGeom>
          </p:spPr>
          <p:txBody>
            <a:bodyPr lIns="0" tIns="45720" rIns="0" bIns="45720" rtlCol="0" anchor="t">
              <a:noAutofit/>
            </a:bodyPr>
            <a:lstStyle>
              <a:lvl1pPr marL="0" indent="0" algn="l" defTabSz="1219170" rtl="0" eaLnBrk="1" latinLnBrk="0" hangingPunct="1">
                <a:spcBef>
                  <a:spcPct val="20000"/>
                </a:spcBef>
                <a:buFont typeface="Arial" pitchFamily="34" charset="0"/>
                <a:buNone/>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13995" indent="-213995">
                <a:buFont typeface="Arial" panose="020B0604020202020204" pitchFamily="34" charset="0"/>
                <a:buChar char="•"/>
              </a:pPr>
              <a:r>
                <a:rPr lang="fr-FR" sz="1600" b="0">
                  <a:solidFill>
                    <a:schemeClr val="tx1"/>
                  </a:solidFill>
                  <a:cs typeface="Calibri"/>
                </a:rPr>
                <a:t>Environmental and Engineering </a:t>
              </a:r>
              <a:r>
                <a:rPr lang="fr-FR" sz="1600" b="0" err="1">
                  <a:solidFill>
                    <a:schemeClr val="tx1"/>
                  </a:solidFill>
                  <a:cs typeface="Calibri"/>
                </a:rPr>
                <a:t>Studies</a:t>
              </a:r>
              <a:endParaRPr lang="fr-FR" sz="1600" b="0">
                <a:solidFill>
                  <a:schemeClr val="tx1"/>
                </a:solidFill>
                <a:cs typeface="Calibri"/>
              </a:endParaRPr>
            </a:p>
            <a:p>
              <a:pPr marL="213995" indent="-213995">
                <a:buFont typeface="Arial" panose="020B0604020202020204" pitchFamily="34" charset="0"/>
                <a:buChar char="•"/>
              </a:pPr>
              <a:r>
                <a:rPr lang="fr-FR" sz="1600" b="0" err="1">
                  <a:solidFill>
                    <a:schemeClr val="tx1"/>
                  </a:solidFill>
                  <a:cs typeface="Calibri"/>
                </a:rPr>
                <a:t>Developer’s</a:t>
              </a:r>
              <a:r>
                <a:rPr lang="fr-FR" sz="1600" b="0">
                  <a:solidFill>
                    <a:schemeClr val="tx1"/>
                  </a:solidFill>
                </a:rPr>
                <a:t> </a:t>
              </a:r>
              <a:r>
                <a:rPr lang="fr-FR" sz="1600" b="0" err="1">
                  <a:solidFill>
                    <a:schemeClr val="tx1"/>
                  </a:solidFill>
                </a:rPr>
                <a:t>Assessment</a:t>
              </a:r>
              <a:r>
                <a:rPr lang="fr-FR" sz="1600" b="0">
                  <a:solidFill>
                    <a:schemeClr val="tx1"/>
                  </a:solidFill>
                </a:rPr>
                <a:t> Report </a:t>
              </a:r>
              <a:r>
                <a:rPr lang="fr-FR" sz="1600" b="0" err="1">
                  <a:solidFill>
                    <a:schemeClr val="tx1"/>
                  </a:solidFill>
                </a:rPr>
                <a:t>Submission</a:t>
              </a:r>
              <a:endParaRPr lang="fr-FR" sz="1600" b="0">
                <a:solidFill>
                  <a:schemeClr val="tx1"/>
                </a:solidFill>
                <a:cs typeface="Calibri"/>
              </a:endParaRPr>
            </a:p>
            <a:p>
              <a:pPr marL="213995" indent="-213995">
                <a:buFont typeface="Arial" panose="020B0604020202020204" pitchFamily="34" charset="0"/>
                <a:buChar char="•"/>
              </a:pPr>
              <a:r>
                <a:rPr lang="en-CA" sz="1600" b="0">
                  <a:solidFill>
                    <a:schemeClr val="tx1"/>
                  </a:solidFill>
                </a:rPr>
                <a:t>Engagement and Consultation</a:t>
              </a:r>
              <a:endParaRPr lang="en-CA" sz="1600" b="0">
                <a:solidFill>
                  <a:schemeClr val="tx1"/>
                </a:solidFill>
                <a:cs typeface="Calibri"/>
              </a:endParaRPr>
            </a:p>
            <a:p>
              <a:pPr marL="213995" indent="-213995">
                <a:buFont typeface="Arial" panose="020B0604020202020204" pitchFamily="34" charset="0"/>
                <a:buChar char="•"/>
              </a:pPr>
              <a:r>
                <a:rPr lang="en-CA" sz="1600" b="0">
                  <a:solidFill>
                    <a:schemeClr val="tx1"/>
                  </a:solidFill>
                </a:rPr>
                <a:t>Review</a:t>
              </a:r>
              <a:r>
                <a:rPr lang="fr-FR" sz="1600" b="0">
                  <a:solidFill>
                    <a:schemeClr val="tx1"/>
                  </a:solidFill>
                </a:rPr>
                <a:t> </a:t>
              </a:r>
              <a:r>
                <a:rPr lang="en-CA" sz="1600" b="0">
                  <a:solidFill>
                    <a:schemeClr val="tx1"/>
                  </a:solidFill>
                </a:rPr>
                <a:t>Board</a:t>
              </a:r>
              <a:r>
                <a:rPr lang="fr-FR" sz="1600" b="0">
                  <a:solidFill>
                    <a:schemeClr val="tx1"/>
                  </a:solidFill>
                </a:rPr>
                <a:t>  Process</a:t>
              </a:r>
              <a:endParaRPr lang="fr-FR">
                <a:solidFill>
                  <a:schemeClr val="tx1"/>
                </a:solidFill>
              </a:endParaRPr>
            </a:p>
            <a:p>
              <a:pPr marL="213995" indent="-213995">
                <a:buFont typeface="Arial" panose="020B0604020202020204" pitchFamily="34" charset="0"/>
                <a:buChar char="•"/>
              </a:pPr>
              <a:r>
                <a:rPr lang="fr-FR" sz="1600" b="0">
                  <a:solidFill>
                    <a:schemeClr val="tx1"/>
                  </a:solidFill>
                </a:rPr>
                <a:t>Information </a:t>
              </a:r>
              <a:r>
                <a:rPr lang="fr-FR" sz="1600" b="0" err="1">
                  <a:solidFill>
                    <a:schemeClr val="tx1"/>
                  </a:solidFill>
                </a:rPr>
                <a:t>Requests</a:t>
              </a:r>
              <a:r>
                <a:rPr lang="fr-FR" sz="1600" b="0">
                  <a:solidFill>
                    <a:schemeClr val="tx1"/>
                  </a:solidFill>
                </a:rPr>
                <a:t> </a:t>
              </a:r>
              <a:endParaRPr lang="fr-FR" sz="1600" b="0">
                <a:solidFill>
                  <a:schemeClr val="tx1"/>
                </a:solidFill>
                <a:cs typeface="Calibri"/>
              </a:endParaRPr>
            </a:p>
            <a:p>
              <a:endParaRPr lang="fr-FR" sz="1050" b="0">
                <a:solidFill>
                  <a:schemeClr val="tx1"/>
                </a:solidFill>
              </a:endParaRPr>
            </a:p>
          </p:txBody>
        </p:sp>
        <p:sp>
          <p:nvSpPr>
            <p:cNvPr id="89" name="Espace réservé du texte 67">
              <a:extLst>
                <a:ext uri="{FF2B5EF4-FFF2-40B4-BE49-F238E27FC236}">
                  <a16:creationId xmlns:a16="http://schemas.microsoft.com/office/drawing/2014/main" id="{12C166F0-38FC-48E0-A7C0-C1A2E270C245}"/>
                </a:ext>
              </a:extLst>
            </p:cNvPr>
            <p:cNvSpPr txBox="1">
              <a:spLocks/>
            </p:cNvSpPr>
            <p:nvPr/>
          </p:nvSpPr>
          <p:spPr>
            <a:xfrm>
              <a:off x="3076929" y="2489256"/>
              <a:ext cx="1697037"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100"/>
                <a:t>2023</a:t>
              </a:r>
            </a:p>
          </p:txBody>
        </p:sp>
        <p:sp>
          <p:nvSpPr>
            <p:cNvPr id="90" name="Espace réservé du texte 67">
              <a:extLst>
                <a:ext uri="{FF2B5EF4-FFF2-40B4-BE49-F238E27FC236}">
                  <a16:creationId xmlns:a16="http://schemas.microsoft.com/office/drawing/2014/main" id="{559877F8-2A9B-4E3F-8765-06CC50329B73}"/>
                </a:ext>
              </a:extLst>
            </p:cNvPr>
            <p:cNvSpPr txBox="1">
              <a:spLocks/>
            </p:cNvSpPr>
            <p:nvPr/>
          </p:nvSpPr>
          <p:spPr>
            <a:xfrm>
              <a:off x="3079064" y="3176106"/>
              <a:ext cx="1813805" cy="368946"/>
            </a:xfrm>
            <a:prstGeom prst="rect">
              <a:avLst/>
            </a:prstGeom>
          </p:spPr>
          <p:txBody>
            <a:bodyPr lIns="91440" tIns="45720" rIns="91440" bIns="45720" rtlCol="0" anchor="t">
              <a:noAutofit/>
            </a:bodyPr>
            <a:lstStyle>
              <a:lvl1pPr marL="0" indent="0" algn="l" defTabSz="1219170" rtl="0" eaLnBrk="1" latinLnBrk="0" hangingPunct="1">
                <a:spcBef>
                  <a:spcPct val="20000"/>
                </a:spcBef>
                <a:buFont typeface="Arial" pitchFamily="34" charset="0"/>
                <a:buNone/>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13995" indent="-213995">
                <a:buFont typeface="Arial" panose="020B0604020202020204" pitchFamily="34" charset="0"/>
                <a:buChar char="•"/>
              </a:pPr>
              <a:r>
                <a:rPr lang="fr-FR" sz="1600" b="0">
                  <a:solidFill>
                    <a:schemeClr val="tx1"/>
                  </a:solidFill>
                  <a:cs typeface="Calibri"/>
                </a:rPr>
                <a:t>Environmental and Engineering </a:t>
              </a:r>
              <a:r>
                <a:rPr lang="fr-FR" sz="1600" b="0" err="1">
                  <a:solidFill>
                    <a:schemeClr val="tx1"/>
                  </a:solidFill>
                  <a:cs typeface="Calibri"/>
                </a:rPr>
                <a:t>Studies</a:t>
              </a:r>
              <a:endParaRPr lang="fr-FR" sz="1600" b="0">
                <a:solidFill>
                  <a:schemeClr val="tx1"/>
                </a:solidFill>
              </a:endParaRPr>
            </a:p>
            <a:p>
              <a:pPr marL="213995" indent="-213995">
                <a:buFont typeface="Arial" panose="020B0604020202020204" pitchFamily="34" charset="0"/>
                <a:buChar char="•"/>
              </a:pPr>
              <a:r>
                <a:rPr lang="fr-FR" sz="1600" b="0" err="1">
                  <a:solidFill>
                    <a:schemeClr val="tx1"/>
                  </a:solidFill>
                </a:rPr>
                <a:t>Technical</a:t>
              </a:r>
              <a:r>
                <a:rPr lang="fr-FR" sz="1600" b="0">
                  <a:solidFill>
                    <a:schemeClr val="tx1"/>
                  </a:solidFill>
                </a:rPr>
                <a:t> Sessions</a:t>
              </a:r>
              <a:endParaRPr lang="fr-FR">
                <a:solidFill>
                  <a:schemeClr val="tx1"/>
                </a:solidFill>
              </a:endParaRPr>
            </a:p>
            <a:p>
              <a:pPr marL="213995" indent="-213995">
                <a:buFont typeface="Arial" panose="020B0604020202020204" pitchFamily="34" charset="0"/>
                <a:buChar char="•"/>
              </a:pPr>
              <a:r>
                <a:rPr lang="fr-FR" sz="1600" b="0">
                  <a:solidFill>
                    <a:schemeClr val="tx1"/>
                  </a:solidFill>
                </a:rPr>
                <a:t>Interventions</a:t>
              </a:r>
              <a:endParaRPr lang="fr-FR" sz="1600" b="0">
                <a:solidFill>
                  <a:schemeClr val="tx1"/>
                </a:solidFill>
                <a:cs typeface="Calibri"/>
              </a:endParaRPr>
            </a:p>
            <a:p>
              <a:pPr marL="213995" indent="-213995">
                <a:buFont typeface="Arial" panose="020B0604020202020204" pitchFamily="34" charset="0"/>
                <a:buChar char="•"/>
              </a:pPr>
              <a:r>
                <a:rPr lang="fr-FR" sz="1600" b="0">
                  <a:solidFill>
                    <a:schemeClr val="tx1"/>
                  </a:solidFill>
                </a:rPr>
                <a:t>Public </a:t>
              </a:r>
              <a:r>
                <a:rPr lang="fr-FR" sz="1600" b="0" err="1">
                  <a:solidFill>
                    <a:schemeClr val="tx1"/>
                  </a:solidFill>
                </a:rPr>
                <a:t>Hearings</a:t>
              </a:r>
              <a:r>
                <a:rPr lang="fr-FR" sz="1600" b="0">
                  <a:solidFill>
                    <a:schemeClr val="tx1"/>
                  </a:solidFill>
                </a:rPr>
                <a:t> and Follow Up</a:t>
              </a:r>
              <a:endParaRPr lang="fr-FR" sz="1600" b="0">
                <a:solidFill>
                  <a:schemeClr val="tx1"/>
                </a:solidFill>
                <a:cs typeface="Calibri"/>
              </a:endParaRPr>
            </a:p>
            <a:p>
              <a:pPr marL="213995" indent="-213995">
                <a:buFont typeface="Arial" panose="020B0604020202020204" pitchFamily="34" charset="0"/>
                <a:buChar char="•"/>
              </a:pPr>
              <a:r>
                <a:rPr lang="fr-FR" sz="1600" b="0">
                  <a:solidFill>
                    <a:schemeClr val="tx1"/>
                  </a:solidFill>
                </a:rPr>
                <a:t>Report of Environmental </a:t>
              </a:r>
              <a:r>
                <a:rPr lang="fr-FR" sz="1600" b="0" err="1">
                  <a:solidFill>
                    <a:schemeClr val="tx1"/>
                  </a:solidFill>
                </a:rPr>
                <a:t>Assessment</a:t>
              </a:r>
              <a:endParaRPr lang="fr-FR" sz="1600" b="0">
                <a:solidFill>
                  <a:schemeClr val="tx1"/>
                </a:solidFill>
                <a:cs typeface="Calibri"/>
              </a:endParaRPr>
            </a:p>
            <a:p>
              <a:pPr marL="213995" indent="-213995">
                <a:buFont typeface="Arial" panose="020B0604020202020204" pitchFamily="34" charset="0"/>
                <a:buChar char="•"/>
              </a:pPr>
              <a:endParaRPr lang="fr-FR" sz="1050">
                <a:solidFill>
                  <a:schemeClr val="tx1"/>
                </a:solidFill>
                <a:cs typeface="Calibri"/>
              </a:endParaRPr>
            </a:p>
            <a:p>
              <a:pPr marL="213995" indent="-213995">
                <a:buFont typeface="Arial" panose="020B0604020202020204" pitchFamily="34" charset="0"/>
                <a:buChar char="•"/>
              </a:pPr>
              <a:endParaRPr lang="fr-FR" sz="1050" b="0">
                <a:solidFill>
                  <a:schemeClr val="tx1"/>
                </a:solidFill>
                <a:cs typeface="Calibri"/>
              </a:endParaRPr>
            </a:p>
            <a:p>
              <a:pPr marL="213995" indent="-213995">
                <a:buFont typeface="Arial" panose="020B0604020202020204" pitchFamily="34" charset="0"/>
                <a:buChar char="•"/>
              </a:pPr>
              <a:endParaRPr lang="fr-FR" sz="1200">
                <a:solidFill>
                  <a:schemeClr val="tx1"/>
                </a:solidFill>
                <a:cs typeface="Calibri"/>
              </a:endParaRPr>
            </a:p>
            <a:p>
              <a:endParaRPr lang="fr-FR" sz="1200">
                <a:solidFill>
                  <a:schemeClr val="tx1"/>
                </a:solidFill>
              </a:endParaRPr>
            </a:p>
          </p:txBody>
        </p:sp>
        <p:sp>
          <p:nvSpPr>
            <p:cNvPr id="92" name="Espace réservé du texte 67">
              <a:extLst>
                <a:ext uri="{FF2B5EF4-FFF2-40B4-BE49-F238E27FC236}">
                  <a16:creationId xmlns:a16="http://schemas.microsoft.com/office/drawing/2014/main" id="{74AEB047-D6D3-4D11-AF94-A5824FDF364C}"/>
                </a:ext>
              </a:extLst>
            </p:cNvPr>
            <p:cNvSpPr txBox="1">
              <a:spLocks/>
            </p:cNvSpPr>
            <p:nvPr/>
          </p:nvSpPr>
          <p:spPr>
            <a:xfrm>
              <a:off x="5153990" y="2489256"/>
              <a:ext cx="1697037"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100"/>
                <a:t>2024</a:t>
              </a:r>
            </a:p>
          </p:txBody>
        </p:sp>
        <p:sp>
          <p:nvSpPr>
            <p:cNvPr id="93" name="Espace réservé du texte 67">
              <a:extLst>
                <a:ext uri="{FF2B5EF4-FFF2-40B4-BE49-F238E27FC236}">
                  <a16:creationId xmlns:a16="http://schemas.microsoft.com/office/drawing/2014/main" id="{D2B02142-49AC-4257-A8CD-3881428FAB5E}"/>
                </a:ext>
              </a:extLst>
            </p:cNvPr>
            <p:cNvSpPr txBox="1">
              <a:spLocks/>
            </p:cNvSpPr>
            <p:nvPr/>
          </p:nvSpPr>
          <p:spPr>
            <a:xfrm>
              <a:off x="5156125" y="3176106"/>
              <a:ext cx="1874306" cy="368946"/>
            </a:xfrm>
            <a:prstGeom prst="rect">
              <a:avLst/>
            </a:prstGeom>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14313" indent="-214313" defTabSz="914378">
                <a:spcBef>
                  <a:spcPct val="20000"/>
                </a:spcBef>
                <a:buFont typeface="Arial" panose="020B0604020202020204" pitchFamily="34" charset="0"/>
                <a:buChar char="•"/>
                <a:defRPr/>
              </a:pPr>
              <a:r>
                <a:rPr lang="fr-FR" sz="1600" b="0" err="1">
                  <a:solidFill>
                    <a:schemeClr val="tx1"/>
                  </a:solidFill>
                </a:rPr>
                <a:t>Responsible</a:t>
              </a:r>
              <a:r>
                <a:rPr lang="fr-FR" sz="1600" b="0">
                  <a:solidFill>
                    <a:schemeClr val="tx1"/>
                  </a:solidFill>
                </a:rPr>
                <a:t> </a:t>
              </a:r>
              <a:r>
                <a:rPr lang="fr-FR" sz="1600" b="0" err="1">
                  <a:solidFill>
                    <a:schemeClr val="tx1"/>
                  </a:solidFill>
                </a:rPr>
                <a:t>Minister’s</a:t>
              </a:r>
              <a:r>
                <a:rPr lang="fr-FR" sz="1600" b="0">
                  <a:solidFill>
                    <a:schemeClr val="tx1"/>
                  </a:solidFill>
                </a:rPr>
                <a:t> Final </a:t>
              </a:r>
              <a:r>
                <a:rPr lang="fr-FR" sz="1600" b="0" err="1">
                  <a:solidFill>
                    <a:schemeClr val="tx1"/>
                  </a:solidFill>
                </a:rPr>
                <a:t>Decision</a:t>
              </a:r>
              <a:endParaRPr lang="fr-FR" sz="1600" b="0">
                <a:solidFill>
                  <a:schemeClr val="tx1"/>
                </a:solidFill>
              </a:endParaRPr>
            </a:p>
            <a:p>
              <a:pPr marL="214313" indent="-214313">
                <a:buFont typeface="Arial" panose="020B0604020202020204" pitchFamily="34" charset="0"/>
                <a:buChar char="•"/>
                <a:defRPr/>
              </a:pPr>
              <a:endParaRPr lang="fr-FR" sz="1050" b="0">
                <a:solidFill>
                  <a:schemeClr val="tx1"/>
                </a:solidFill>
              </a:endParaRPr>
            </a:p>
          </p:txBody>
        </p:sp>
        <p:sp>
          <p:nvSpPr>
            <p:cNvPr id="99" name="Espace réservé du texte 67">
              <a:extLst>
                <a:ext uri="{FF2B5EF4-FFF2-40B4-BE49-F238E27FC236}">
                  <a16:creationId xmlns:a16="http://schemas.microsoft.com/office/drawing/2014/main" id="{2BE5C718-114D-4297-B0A4-104CF7E8C6CB}"/>
                </a:ext>
              </a:extLst>
            </p:cNvPr>
            <p:cNvSpPr txBox="1">
              <a:spLocks/>
            </p:cNvSpPr>
            <p:nvPr/>
          </p:nvSpPr>
          <p:spPr>
            <a:xfrm>
              <a:off x="9310246" y="3176106"/>
              <a:ext cx="2443945" cy="368946"/>
            </a:xfrm>
            <a:prstGeom prst="rect">
              <a:avLst/>
            </a:prstGeom>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14313" indent="-214313">
                <a:buFont typeface="Arial" panose="020B0604020202020204" pitchFamily="34" charset="0"/>
                <a:buChar char="•"/>
                <a:defRPr/>
              </a:pPr>
              <a:endParaRPr lang="fr-FR" sz="1050" b="0">
                <a:solidFill>
                  <a:schemeClr val="tx1"/>
                </a:solidFill>
              </a:endParaRPr>
            </a:p>
          </p:txBody>
        </p:sp>
        <p:cxnSp>
          <p:nvCxnSpPr>
            <p:cNvPr id="101" name="Connecteur droit 42">
              <a:extLst>
                <a:ext uri="{FF2B5EF4-FFF2-40B4-BE49-F238E27FC236}">
                  <a16:creationId xmlns:a16="http://schemas.microsoft.com/office/drawing/2014/main" id="{4EDCC820-05E2-4B90-B5B2-610F4FFD32BA}"/>
                </a:ext>
              </a:extLst>
            </p:cNvPr>
            <p:cNvCxnSpPr>
              <a:cxnSpLocks/>
              <a:endCxn id="134" idx="6"/>
            </p:cNvCxnSpPr>
            <p:nvPr/>
          </p:nvCxnSpPr>
          <p:spPr>
            <a:xfrm flipV="1">
              <a:off x="919331" y="2400096"/>
              <a:ext cx="6315349" cy="4818"/>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cxnSp>
          <p:nvCxnSpPr>
            <p:cNvPr id="108" name="Connecteur droit 43">
              <a:extLst>
                <a:ext uri="{FF2B5EF4-FFF2-40B4-BE49-F238E27FC236}">
                  <a16:creationId xmlns:a16="http://schemas.microsoft.com/office/drawing/2014/main" id="{06FD4663-3C61-4C0F-B009-D49BB461FDE6}"/>
                </a:ext>
              </a:extLst>
            </p:cNvPr>
            <p:cNvCxnSpPr>
              <a:cxnSpLocks/>
              <a:endCxn id="138" idx="6"/>
            </p:cNvCxnSpPr>
            <p:nvPr/>
          </p:nvCxnSpPr>
          <p:spPr>
            <a:xfrm flipV="1">
              <a:off x="951496" y="3031222"/>
              <a:ext cx="6286262" cy="145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9" name="Groupe 64">
              <a:extLst>
                <a:ext uri="{FF2B5EF4-FFF2-40B4-BE49-F238E27FC236}">
                  <a16:creationId xmlns:a16="http://schemas.microsoft.com/office/drawing/2014/main" id="{1F40177E-60E5-4ADA-8920-6FCBB0834DE6}"/>
                </a:ext>
              </a:extLst>
            </p:cNvPr>
            <p:cNvGrpSpPr/>
            <p:nvPr/>
          </p:nvGrpSpPr>
          <p:grpSpPr>
            <a:xfrm>
              <a:off x="813989" y="2331516"/>
              <a:ext cx="137162" cy="2999323"/>
              <a:chOff x="882915" y="2453736"/>
              <a:chExt cx="137162" cy="2999323"/>
            </a:xfrm>
          </p:grpSpPr>
          <p:cxnSp>
            <p:nvCxnSpPr>
              <p:cNvPr id="110" name="Connecteur droit 20">
                <a:extLst>
                  <a:ext uri="{FF2B5EF4-FFF2-40B4-BE49-F238E27FC236}">
                    <a16:creationId xmlns:a16="http://schemas.microsoft.com/office/drawing/2014/main" id="{8C5CC4D8-3803-4385-A3E2-23CE14830309}"/>
                  </a:ext>
                </a:extLst>
              </p:cNvPr>
              <p:cNvCxnSpPr/>
              <p:nvPr userDrawn="1"/>
            </p:nvCxnSpPr>
            <p:spPr>
              <a:xfrm>
                <a:off x="951497" y="2522316"/>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111" name="Ovale 22">
                <a:extLst>
                  <a:ext uri="{FF2B5EF4-FFF2-40B4-BE49-F238E27FC236}">
                    <a16:creationId xmlns:a16="http://schemas.microsoft.com/office/drawing/2014/main" id="{3BF39AFE-89AD-4E53-910E-29C82CC47607}"/>
                  </a:ext>
                </a:extLst>
              </p:cNvPr>
              <p:cNvSpPr/>
              <p:nvPr userDrawn="1"/>
            </p:nvSpPr>
            <p:spPr>
              <a:xfrm>
                <a:off x="882915" y="245373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12" name="Ovale 23">
                <a:extLst>
                  <a:ext uri="{FF2B5EF4-FFF2-40B4-BE49-F238E27FC236}">
                    <a16:creationId xmlns:a16="http://schemas.microsoft.com/office/drawing/2014/main" id="{903AA80E-2783-4A90-9053-2A86181CCA61}"/>
                  </a:ext>
                </a:extLst>
              </p:cNvPr>
              <p:cNvSpPr/>
              <p:nvPr userDrawn="1"/>
            </p:nvSpPr>
            <p:spPr>
              <a:xfrm>
                <a:off x="882917" y="5315899"/>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grpSp>
          <p:nvGrpSpPr>
            <p:cNvPr id="113" name="Groupe 48">
              <a:extLst>
                <a:ext uri="{FF2B5EF4-FFF2-40B4-BE49-F238E27FC236}">
                  <a16:creationId xmlns:a16="http://schemas.microsoft.com/office/drawing/2014/main" id="{4D970971-66A0-4B9F-8A1F-6E29F7F82391}"/>
                </a:ext>
              </a:extLst>
            </p:cNvPr>
            <p:cNvGrpSpPr/>
            <p:nvPr/>
          </p:nvGrpSpPr>
          <p:grpSpPr>
            <a:xfrm>
              <a:off x="750918" y="2898634"/>
              <a:ext cx="265176" cy="265176"/>
              <a:chOff x="818907" y="3062958"/>
              <a:chExt cx="265176" cy="265176"/>
            </a:xfrm>
          </p:grpSpPr>
          <p:sp>
            <p:nvSpPr>
              <p:cNvPr id="114" name="Ovale 46">
                <a:extLst>
                  <a:ext uri="{FF2B5EF4-FFF2-40B4-BE49-F238E27FC236}">
                    <a16:creationId xmlns:a16="http://schemas.microsoft.com/office/drawing/2014/main" id="{788313BB-6E59-4C8D-BB51-26F1D41F0A71}"/>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15" name="Ovale 47">
                <a:extLst>
                  <a:ext uri="{FF2B5EF4-FFF2-40B4-BE49-F238E27FC236}">
                    <a16:creationId xmlns:a16="http://schemas.microsoft.com/office/drawing/2014/main" id="{421D3CB9-EDE4-4DF1-8872-834FB220BC3F}"/>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grpSp>
          <p:nvGrpSpPr>
            <p:cNvPr id="116" name="Groupe 25">
              <a:extLst>
                <a:ext uri="{FF2B5EF4-FFF2-40B4-BE49-F238E27FC236}">
                  <a16:creationId xmlns:a16="http://schemas.microsoft.com/office/drawing/2014/main" id="{789EB294-AEF8-476A-BEDF-5AECCDA43F1F}"/>
                </a:ext>
              </a:extLst>
            </p:cNvPr>
            <p:cNvGrpSpPr/>
            <p:nvPr/>
          </p:nvGrpSpPr>
          <p:grpSpPr>
            <a:xfrm>
              <a:off x="2908500" y="2331516"/>
              <a:ext cx="137160" cy="2999323"/>
              <a:chOff x="882917" y="2474883"/>
              <a:chExt cx="137160" cy="2999323"/>
            </a:xfrm>
          </p:grpSpPr>
          <p:cxnSp>
            <p:nvCxnSpPr>
              <p:cNvPr id="117" name="Connecteur droit 26">
                <a:extLst>
                  <a:ext uri="{FF2B5EF4-FFF2-40B4-BE49-F238E27FC236}">
                    <a16:creationId xmlns:a16="http://schemas.microsoft.com/office/drawing/2014/main" id="{D275FCE0-53B6-438D-9637-9196F348D1AF}"/>
                  </a:ext>
                </a:extLst>
              </p:cNvPr>
              <p:cNvCxnSpPr/>
              <p:nvPr userDrawn="1"/>
            </p:nvCxnSpPr>
            <p:spPr>
              <a:xfrm>
                <a:off x="951497" y="2543463"/>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118" name="Ovale 27">
                <a:extLst>
                  <a:ext uri="{FF2B5EF4-FFF2-40B4-BE49-F238E27FC236}">
                    <a16:creationId xmlns:a16="http://schemas.microsoft.com/office/drawing/2014/main" id="{42BC412F-7946-4B79-9E3C-90DC41071933}"/>
                  </a:ext>
                </a:extLst>
              </p:cNvPr>
              <p:cNvSpPr/>
              <p:nvPr userDrawn="1"/>
            </p:nvSpPr>
            <p:spPr>
              <a:xfrm>
                <a:off x="882917" y="2474883"/>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19" name="Ovale 28">
                <a:extLst>
                  <a:ext uri="{FF2B5EF4-FFF2-40B4-BE49-F238E27FC236}">
                    <a16:creationId xmlns:a16="http://schemas.microsoft.com/office/drawing/2014/main" id="{CE27CC3D-66E7-4B8D-A862-3F215E424149}"/>
                  </a:ext>
                </a:extLst>
              </p:cNvPr>
              <p:cNvSpPr/>
              <p:nvPr userDrawn="1"/>
            </p:nvSpPr>
            <p:spPr>
              <a:xfrm>
                <a:off x="882917" y="533704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grpSp>
          <p:nvGrpSpPr>
            <p:cNvPr id="120" name="Groupe 49">
              <a:extLst>
                <a:ext uri="{FF2B5EF4-FFF2-40B4-BE49-F238E27FC236}">
                  <a16:creationId xmlns:a16="http://schemas.microsoft.com/office/drawing/2014/main" id="{1CFA0BBE-372F-42B8-B207-7B3F1A9382DA}"/>
                </a:ext>
              </a:extLst>
            </p:cNvPr>
            <p:cNvGrpSpPr/>
            <p:nvPr/>
          </p:nvGrpSpPr>
          <p:grpSpPr>
            <a:xfrm>
              <a:off x="2847246" y="2898634"/>
              <a:ext cx="265176" cy="265176"/>
              <a:chOff x="818907" y="3062958"/>
              <a:chExt cx="265176" cy="265176"/>
            </a:xfrm>
          </p:grpSpPr>
          <p:sp>
            <p:nvSpPr>
              <p:cNvPr id="121" name="Ovale 50">
                <a:extLst>
                  <a:ext uri="{FF2B5EF4-FFF2-40B4-BE49-F238E27FC236}">
                    <a16:creationId xmlns:a16="http://schemas.microsoft.com/office/drawing/2014/main" id="{983C6555-74DB-43AD-AAE7-8E56DABFFB9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22" name="Ovale 51">
                <a:extLst>
                  <a:ext uri="{FF2B5EF4-FFF2-40B4-BE49-F238E27FC236}">
                    <a16:creationId xmlns:a16="http://schemas.microsoft.com/office/drawing/2014/main" id="{27533D6D-5467-488E-B14D-4A291C6D4611}"/>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grpSp>
          <p:nvGrpSpPr>
            <p:cNvPr id="126" name="Groupe 29">
              <a:extLst>
                <a:ext uri="{FF2B5EF4-FFF2-40B4-BE49-F238E27FC236}">
                  <a16:creationId xmlns:a16="http://schemas.microsoft.com/office/drawing/2014/main" id="{424BBB31-58F9-44CB-9C06-9900D3B540FB}"/>
                </a:ext>
              </a:extLst>
            </p:cNvPr>
            <p:cNvGrpSpPr/>
            <p:nvPr/>
          </p:nvGrpSpPr>
          <p:grpSpPr>
            <a:xfrm>
              <a:off x="5003010" y="2331516"/>
              <a:ext cx="137160" cy="2999323"/>
              <a:chOff x="882917" y="2474883"/>
              <a:chExt cx="137160" cy="2999323"/>
            </a:xfrm>
          </p:grpSpPr>
          <p:cxnSp>
            <p:nvCxnSpPr>
              <p:cNvPr id="127" name="Connecteur droit 30">
                <a:extLst>
                  <a:ext uri="{FF2B5EF4-FFF2-40B4-BE49-F238E27FC236}">
                    <a16:creationId xmlns:a16="http://schemas.microsoft.com/office/drawing/2014/main" id="{20E12F01-DBCA-484B-BD4B-BD2205A652AF}"/>
                  </a:ext>
                </a:extLst>
              </p:cNvPr>
              <p:cNvCxnSpPr/>
              <p:nvPr userDrawn="1"/>
            </p:nvCxnSpPr>
            <p:spPr>
              <a:xfrm>
                <a:off x="951497" y="2543463"/>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128" name="Ovale 31">
                <a:extLst>
                  <a:ext uri="{FF2B5EF4-FFF2-40B4-BE49-F238E27FC236}">
                    <a16:creationId xmlns:a16="http://schemas.microsoft.com/office/drawing/2014/main" id="{0951C6F3-2D51-447F-9837-56B088373AFB}"/>
                  </a:ext>
                </a:extLst>
              </p:cNvPr>
              <p:cNvSpPr/>
              <p:nvPr userDrawn="1"/>
            </p:nvSpPr>
            <p:spPr>
              <a:xfrm>
                <a:off x="882917" y="2474883"/>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29" name="Ovale 32">
                <a:extLst>
                  <a:ext uri="{FF2B5EF4-FFF2-40B4-BE49-F238E27FC236}">
                    <a16:creationId xmlns:a16="http://schemas.microsoft.com/office/drawing/2014/main" id="{3A9FB2DC-7876-4A95-BC6A-32D291923FF1}"/>
                  </a:ext>
                </a:extLst>
              </p:cNvPr>
              <p:cNvSpPr/>
              <p:nvPr userDrawn="1"/>
            </p:nvSpPr>
            <p:spPr>
              <a:xfrm>
                <a:off x="882917" y="533704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sp>
          <p:nvSpPr>
            <p:cNvPr id="130" name="Ovale 56">
              <a:extLst>
                <a:ext uri="{FF2B5EF4-FFF2-40B4-BE49-F238E27FC236}">
                  <a16:creationId xmlns:a16="http://schemas.microsoft.com/office/drawing/2014/main" id="{A63E5853-B521-43F2-984D-74A11A47049C}"/>
                </a:ext>
              </a:extLst>
            </p:cNvPr>
            <p:cNvSpPr/>
            <p:nvPr/>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31" name="Ovale 57">
              <a:extLst>
                <a:ext uri="{FF2B5EF4-FFF2-40B4-BE49-F238E27FC236}">
                  <a16:creationId xmlns:a16="http://schemas.microsoft.com/office/drawing/2014/main" id="{1D743DAE-74FB-4523-92F0-FDA0AC4FE27F}"/>
                </a:ext>
              </a:extLst>
            </p:cNvPr>
            <p:cNvSpPr/>
            <p:nvPr/>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nvGrpSpPr>
            <p:cNvPr id="132" name="Groupe 33">
              <a:extLst>
                <a:ext uri="{FF2B5EF4-FFF2-40B4-BE49-F238E27FC236}">
                  <a16:creationId xmlns:a16="http://schemas.microsoft.com/office/drawing/2014/main" id="{B90426E2-8FBE-462B-A11E-4CBDBA57BD36}"/>
                </a:ext>
              </a:extLst>
            </p:cNvPr>
            <p:cNvGrpSpPr/>
            <p:nvPr/>
          </p:nvGrpSpPr>
          <p:grpSpPr>
            <a:xfrm>
              <a:off x="7097520" y="2331516"/>
              <a:ext cx="137160" cy="2999323"/>
              <a:chOff x="882917" y="2474883"/>
              <a:chExt cx="137160" cy="2999323"/>
            </a:xfrm>
          </p:grpSpPr>
          <p:cxnSp>
            <p:nvCxnSpPr>
              <p:cNvPr id="133" name="Connecteur droit 34">
                <a:extLst>
                  <a:ext uri="{FF2B5EF4-FFF2-40B4-BE49-F238E27FC236}">
                    <a16:creationId xmlns:a16="http://schemas.microsoft.com/office/drawing/2014/main" id="{4E4FDAE5-CE09-4B84-A3AC-D799D3BB7A9A}"/>
                  </a:ext>
                </a:extLst>
              </p:cNvPr>
              <p:cNvCxnSpPr/>
              <p:nvPr userDrawn="1"/>
            </p:nvCxnSpPr>
            <p:spPr>
              <a:xfrm>
                <a:off x="951497" y="2543463"/>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134" name="Ovale 35">
                <a:extLst>
                  <a:ext uri="{FF2B5EF4-FFF2-40B4-BE49-F238E27FC236}">
                    <a16:creationId xmlns:a16="http://schemas.microsoft.com/office/drawing/2014/main" id="{A83A5FFA-1AE9-4E8F-8BC0-00D0136A9FFA}"/>
                  </a:ext>
                </a:extLst>
              </p:cNvPr>
              <p:cNvSpPr/>
              <p:nvPr userDrawn="1"/>
            </p:nvSpPr>
            <p:spPr>
              <a:xfrm>
                <a:off x="882917" y="2474883"/>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35" name="Ovale 36">
                <a:extLst>
                  <a:ext uri="{FF2B5EF4-FFF2-40B4-BE49-F238E27FC236}">
                    <a16:creationId xmlns:a16="http://schemas.microsoft.com/office/drawing/2014/main" id="{0155AA83-952A-4829-AF23-6C2A9085D741}"/>
                  </a:ext>
                </a:extLst>
              </p:cNvPr>
              <p:cNvSpPr/>
              <p:nvPr userDrawn="1"/>
            </p:nvSpPr>
            <p:spPr>
              <a:xfrm>
                <a:off x="882917" y="533704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grpSp>
          <p:nvGrpSpPr>
            <p:cNvPr id="136" name="Groupe 58">
              <a:extLst>
                <a:ext uri="{FF2B5EF4-FFF2-40B4-BE49-F238E27FC236}">
                  <a16:creationId xmlns:a16="http://schemas.microsoft.com/office/drawing/2014/main" id="{CC88C227-0647-4DE1-B89B-747C4BD02AEE}"/>
                </a:ext>
              </a:extLst>
            </p:cNvPr>
            <p:cNvGrpSpPr/>
            <p:nvPr/>
          </p:nvGrpSpPr>
          <p:grpSpPr>
            <a:xfrm>
              <a:off x="7036590" y="2898634"/>
              <a:ext cx="265176" cy="265176"/>
              <a:chOff x="821985" y="3062284"/>
              <a:chExt cx="265176" cy="265176"/>
            </a:xfrm>
          </p:grpSpPr>
          <p:sp>
            <p:nvSpPr>
              <p:cNvPr id="137" name="Ovale 59">
                <a:extLst>
                  <a:ext uri="{FF2B5EF4-FFF2-40B4-BE49-F238E27FC236}">
                    <a16:creationId xmlns:a16="http://schemas.microsoft.com/office/drawing/2014/main" id="{AD5B0A77-CEE2-4DE1-B441-8D0790815F3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sp>
            <p:nvSpPr>
              <p:cNvPr id="138" name="Ovale 60">
                <a:extLst>
                  <a:ext uri="{FF2B5EF4-FFF2-40B4-BE49-F238E27FC236}">
                    <a16:creationId xmlns:a16="http://schemas.microsoft.com/office/drawing/2014/main" id="{6AB9E6AB-116C-443A-BC49-C360C5CC0AA2}"/>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fr-FR" sz="1350"/>
              </a:p>
            </p:txBody>
          </p:sp>
        </p:grpSp>
      </p:grpSp>
      <p:sp>
        <p:nvSpPr>
          <p:cNvPr id="3" name="Slide Number Placeholder 2">
            <a:extLst>
              <a:ext uri="{FF2B5EF4-FFF2-40B4-BE49-F238E27FC236}">
                <a16:creationId xmlns:a16="http://schemas.microsoft.com/office/drawing/2014/main" id="{BD8A7948-BD6E-4156-8591-B665D9A2AB6B}"/>
              </a:ext>
            </a:extLst>
          </p:cNvPr>
          <p:cNvSpPr>
            <a:spLocks noGrp="1"/>
          </p:cNvSpPr>
          <p:nvPr>
            <p:ph type="sldNum" sz="quarter" idx="10"/>
          </p:nvPr>
        </p:nvSpPr>
        <p:spPr/>
        <p:txBody>
          <a:bodyPr/>
          <a:lstStyle/>
          <a:p>
            <a:fld id="{246E4F03-9AE7-4954-8E54-3B5137041FEA}" type="slidenum">
              <a:rPr lang="en-US" smtClean="0"/>
              <a:pPr/>
              <a:t>22</a:t>
            </a:fld>
            <a:endParaRPr lang="en-US"/>
          </a:p>
        </p:txBody>
      </p:sp>
    </p:spTree>
    <p:extLst>
      <p:ext uri="{BB962C8B-B14F-4D97-AF65-F5344CB8AC3E}">
        <p14:creationId xmlns:p14="http://schemas.microsoft.com/office/powerpoint/2010/main" val="1660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80F7-906E-4455-B70E-08A647AB38E9}"/>
              </a:ext>
            </a:extLst>
          </p:cNvPr>
          <p:cNvSpPr>
            <a:spLocks noGrp="1"/>
          </p:cNvSpPr>
          <p:nvPr>
            <p:ph type="title"/>
          </p:nvPr>
        </p:nvSpPr>
        <p:spPr>
          <a:xfrm>
            <a:off x="457200" y="185508"/>
            <a:ext cx="8229600" cy="857250"/>
          </a:xfrm>
        </p:spPr>
        <p:txBody>
          <a:bodyPr anchor="ctr">
            <a:normAutofit/>
          </a:bodyPr>
          <a:lstStyle/>
          <a:p>
            <a:pPr algn="l">
              <a:lnSpc>
                <a:spcPct val="90000"/>
              </a:lnSpc>
            </a:pPr>
            <a:r>
              <a:rPr lang="en-CA" sz="2400" b="1"/>
              <a:t>Upcoming Engagement Opportunities 2022</a:t>
            </a:r>
          </a:p>
        </p:txBody>
      </p:sp>
      <p:sp>
        <p:nvSpPr>
          <p:cNvPr id="294" name="Content Placeholder 293">
            <a:extLst>
              <a:ext uri="{FF2B5EF4-FFF2-40B4-BE49-F238E27FC236}">
                <a16:creationId xmlns:a16="http://schemas.microsoft.com/office/drawing/2014/main" id="{FD68557E-2E2D-0C9B-70B2-30F2D8543537}"/>
              </a:ext>
            </a:extLst>
          </p:cNvPr>
          <p:cNvSpPr>
            <a:spLocks noGrp="1"/>
          </p:cNvSpPr>
          <p:nvPr>
            <p:ph idx="1"/>
          </p:nvPr>
        </p:nvSpPr>
        <p:spPr>
          <a:xfrm>
            <a:off x="532681" y="930575"/>
            <a:ext cx="3983221" cy="3432003"/>
          </a:xfrm>
        </p:spPr>
        <p:txBody>
          <a:bodyPr vert="horz" lIns="91440" tIns="45720" rIns="91440" bIns="45720" rtlCol="0" anchor="t">
            <a:normAutofit fontScale="55000" lnSpcReduction="20000"/>
          </a:bodyPr>
          <a:lstStyle/>
          <a:p>
            <a:pPr>
              <a:spcBef>
                <a:spcPts val="0"/>
              </a:spcBef>
            </a:pPr>
            <a:r>
              <a:rPr lang="en-US">
                <a:ea typeface="+mn-lt"/>
                <a:cs typeface="+mn-lt"/>
              </a:rPr>
              <a:t> Have Your Say </a:t>
            </a:r>
            <a:r>
              <a:rPr lang="en-US">
                <a:ea typeface="+mn-lt"/>
                <a:cs typeface="+mn-lt"/>
                <a:hlinkClick r:id="rId3"/>
              </a:rPr>
              <a:t>Website</a:t>
            </a:r>
            <a:endParaRPr lang="en-US">
              <a:ea typeface="+mn-lt"/>
              <a:cs typeface="+mn-lt"/>
            </a:endParaRPr>
          </a:p>
          <a:p>
            <a:pPr lvl="1">
              <a:spcBef>
                <a:spcPts val="0"/>
              </a:spcBef>
            </a:pPr>
            <a:r>
              <a:rPr lang="en-US">
                <a:ea typeface="+mn-lt"/>
                <a:cs typeface="+mn-lt"/>
              </a:rPr>
              <a:t>Interactive Map, Comments and Question Box, Links to Project Information</a:t>
            </a:r>
          </a:p>
          <a:p>
            <a:pPr>
              <a:spcBef>
                <a:spcPts val="0"/>
              </a:spcBef>
            </a:pPr>
            <a:endParaRPr lang="en-US">
              <a:ea typeface="+mn-lt"/>
              <a:cs typeface="+mn-lt"/>
            </a:endParaRPr>
          </a:p>
          <a:p>
            <a:pPr>
              <a:spcBef>
                <a:spcPts val="0"/>
              </a:spcBef>
            </a:pPr>
            <a:r>
              <a:rPr lang="en-US">
                <a:ea typeface="+mn-lt"/>
                <a:cs typeface="+mn-lt"/>
              </a:rPr>
              <a:t>April 2022</a:t>
            </a:r>
            <a:endParaRPr lang="en-US">
              <a:cs typeface="Calibri"/>
            </a:endParaRPr>
          </a:p>
          <a:p>
            <a:pPr lvl="1">
              <a:spcBef>
                <a:spcPts val="0"/>
              </a:spcBef>
            </a:pPr>
            <a:r>
              <a:rPr lang="en-US">
                <a:ea typeface="+mn-lt"/>
                <a:cs typeface="+mn-lt"/>
              </a:rPr>
              <a:t>Engagement:  MVH Project Design (Four Workshops)</a:t>
            </a:r>
          </a:p>
          <a:p>
            <a:pPr>
              <a:spcBef>
                <a:spcPts val="0"/>
              </a:spcBef>
            </a:pPr>
            <a:endParaRPr lang="en-US">
              <a:ea typeface="+mn-lt"/>
              <a:cs typeface="+mn-lt"/>
            </a:endParaRPr>
          </a:p>
          <a:p>
            <a:pPr>
              <a:spcBef>
                <a:spcPts val="0"/>
              </a:spcBef>
            </a:pPr>
            <a:r>
              <a:rPr lang="en-US">
                <a:ea typeface="+mn-lt"/>
                <a:cs typeface="+mn-lt"/>
              </a:rPr>
              <a:t>Summer 2022</a:t>
            </a:r>
          </a:p>
          <a:p>
            <a:pPr lvl="1">
              <a:spcBef>
                <a:spcPts val="0"/>
              </a:spcBef>
            </a:pPr>
            <a:r>
              <a:rPr lang="en-US">
                <a:ea typeface="+mn-lt"/>
                <a:cs typeface="+mn-lt"/>
              </a:rPr>
              <a:t>Engagement: MVH Potential Effects and Mitigations</a:t>
            </a:r>
          </a:p>
          <a:p>
            <a:pPr marL="457200" lvl="1" indent="0">
              <a:spcBef>
                <a:spcPts val="0"/>
              </a:spcBef>
              <a:buNone/>
            </a:pPr>
            <a:endParaRPr lang="en-US">
              <a:cs typeface="Calibri"/>
            </a:endParaRPr>
          </a:p>
          <a:p>
            <a:pPr>
              <a:spcBef>
                <a:spcPts val="0"/>
              </a:spcBef>
            </a:pPr>
            <a:r>
              <a:rPr lang="en-US">
                <a:ea typeface="+mn-lt"/>
                <a:cs typeface="+mn-lt"/>
              </a:rPr>
              <a:t>Fall 2022</a:t>
            </a:r>
          </a:p>
          <a:p>
            <a:pPr lvl="1">
              <a:spcBef>
                <a:spcPts val="0"/>
              </a:spcBef>
            </a:pPr>
            <a:r>
              <a:rPr lang="en-US">
                <a:ea typeface="+mn-lt"/>
                <a:cs typeface="+mn-lt"/>
              </a:rPr>
              <a:t>What We Heard Report</a:t>
            </a:r>
          </a:p>
          <a:p>
            <a:pPr lvl="1">
              <a:spcBef>
                <a:spcPts val="0"/>
              </a:spcBef>
            </a:pPr>
            <a:r>
              <a:rPr lang="en-US">
                <a:ea typeface="+mn-lt"/>
                <a:cs typeface="+mn-lt"/>
              </a:rPr>
              <a:t>Developer’s Assessment Report</a:t>
            </a:r>
          </a:p>
          <a:p>
            <a:pPr lvl="1">
              <a:spcBef>
                <a:spcPts val="0"/>
              </a:spcBef>
            </a:pPr>
            <a:endParaRPr lang="en-US">
              <a:cs typeface="Calibri"/>
            </a:endParaRPr>
          </a:p>
          <a:p>
            <a:pPr lvl="1">
              <a:spcBef>
                <a:spcPts val="0"/>
              </a:spcBef>
            </a:pPr>
            <a:endParaRPr lang="en-US">
              <a:cs typeface="Calibri"/>
            </a:endParaRPr>
          </a:p>
          <a:p>
            <a:pPr>
              <a:spcBef>
                <a:spcPts val="0"/>
              </a:spcBef>
            </a:pPr>
            <a:endParaRPr lang="en-US">
              <a:cs typeface="Calibri"/>
            </a:endParaRPr>
          </a:p>
        </p:txBody>
      </p:sp>
      <p:pic>
        <p:nvPicPr>
          <p:cNvPr id="295" name="Picture 295" descr="Graphical user interface, application&#10;&#10;Description automatically generated">
            <a:extLst>
              <a:ext uri="{FF2B5EF4-FFF2-40B4-BE49-F238E27FC236}">
                <a16:creationId xmlns:a16="http://schemas.microsoft.com/office/drawing/2014/main" id="{A82F9328-00AD-7B11-111D-F7F49BD43350}"/>
              </a:ext>
            </a:extLst>
          </p:cNvPr>
          <p:cNvPicPr>
            <a:picLocks noChangeAspect="1"/>
          </p:cNvPicPr>
          <p:nvPr/>
        </p:nvPicPr>
        <p:blipFill>
          <a:blip r:embed="rId4"/>
          <a:stretch>
            <a:fillRect/>
          </a:stretch>
        </p:blipFill>
        <p:spPr>
          <a:xfrm>
            <a:off x="4591010" y="871537"/>
            <a:ext cx="3763326" cy="2807760"/>
          </a:xfrm>
          <a:prstGeom prst="rect">
            <a:avLst/>
          </a:prstGeom>
        </p:spPr>
      </p:pic>
      <p:sp>
        <p:nvSpPr>
          <p:cNvPr id="3" name="Slide Number Placeholder 2">
            <a:extLst>
              <a:ext uri="{FF2B5EF4-FFF2-40B4-BE49-F238E27FC236}">
                <a16:creationId xmlns:a16="http://schemas.microsoft.com/office/drawing/2014/main" id="{E0EF52F5-22A9-472D-A6D6-5A0CF031DA0A}"/>
              </a:ext>
            </a:extLst>
          </p:cNvPr>
          <p:cNvSpPr>
            <a:spLocks noGrp="1"/>
          </p:cNvSpPr>
          <p:nvPr>
            <p:ph type="sldNum" sz="quarter" idx="10"/>
          </p:nvPr>
        </p:nvSpPr>
        <p:spPr/>
        <p:txBody>
          <a:bodyPr/>
          <a:lstStyle/>
          <a:p>
            <a:fld id="{246E4F03-9AE7-4954-8E54-3B5137041FEA}" type="slidenum">
              <a:rPr lang="en-US" smtClean="0"/>
              <a:pPr/>
              <a:t>23</a:t>
            </a:fld>
            <a:endParaRPr lang="en-US"/>
          </a:p>
        </p:txBody>
      </p:sp>
    </p:spTree>
    <p:extLst>
      <p:ext uri="{BB962C8B-B14F-4D97-AF65-F5344CB8AC3E}">
        <p14:creationId xmlns:p14="http://schemas.microsoft.com/office/powerpoint/2010/main" val="2687821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CDD16-7B4A-4AD7-B0DA-D8AE07C1046A}"/>
              </a:ext>
            </a:extLst>
          </p:cNvPr>
          <p:cNvSpPr>
            <a:spLocks noGrp="1"/>
          </p:cNvSpPr>
          <p:nvPr>
            <p:ph type="title"/>
          </p:nvPr>
        </p:nvSpPr>
        <p:spPr>
          <a:xfrm>
            <a:off x="0" y="1714501"/>
            <a:ext cx="9144000" cy="2107826"/>
          </a:xfrm>
        </p:spPr>
        <p:txBody>
          <a:bodyPr>
            <a:normAutofit fontScale="90000"/>
          </a:bodyPr>
          <a:lstStyle/>
          <a:p>
            <a:r>
              <a:rPr lang="en-US"/>
              <a:t>Questions?</a:t>
            </a:r>
            <a:br>
              <a:rPr lang="en-US"/>
            </a:br>
            <a:r>
              <a:rPr lang="en-CA" sz="1650" b="1">
                <a:latin typeface="+mn-lt"/>
                <a:ea typeface="+mn-ea"/>
                <a:cs typeface="+mn-cs"/>
              </a:rPr>
              <a:t>Email: </a:t>
            </a:r>
            <a:r>
              <a:rPr lang="en-CA" sz="1650">
                <a:latin typeface="+mn-lt"/>
                <a:ea typeface="+mn-ea"/>
                <a:cs typeface="+mn-cs"/>
                <a:hlinkClick r:id="rId3"/>
              </a:rPr>
              <a:t>MVH@gov.nt.ca</a:t>
            </a:r>
            <a:br>
              <a:rPr lang="en-CA" sz="1650">
                <a:latin typeface="+mn-lt"/>
                <a:ea typeface="+mn-ea"/>
                <a:cs typeface="+mn-cs"/>
              </a:rPr>
            </a:br>
            <a:r>
              <a:rPr lang="en-CA" sz="1650" b="1">
                <a:latin typeface="+mn-lt"/>
                <a:ea typeface="+mn-ea"/>
                <a:cs typeface="+mn-cs"/>
              </a:rPr>
              <a:t>Project Website: </a:t>
            </a:r>
            <a:r>
              <a:rPr lang="en-CA" sz="1650">
                <a:latin typeface="+mn-lt"/>
                <a:ea typeface="+mn-ea"/>
                <a:cs typeface="+mn-cs"/>
                <a:hlinkClick r:id="rId4"/>
              </a:rPr>
              <a:t>www.inf.gov.nt.ca/en/MVH</a:t>
            </a:r>
            <a:br>
              <a:rPr lang="en-CA" sz="1650">
                <a:latin typeface="+mn-lt"/>
                <a:ea typeface="+mn-ea"/>
                <a:cs typeface="+mn-cs"/>
              </a:rPr>
            </a:br>
            <a:r>
              <a:rPr lang="en-CA" sz="1650" b="1">
                <a:latin typeface="+mn-lt"/>
                <a:ea typeface="+mn-ea"/>
                <a:cs typeface="+mn-cs"/>
              </a:rPr>
              <a:t>Have Your Say: </a:t>
            </a:r>
            <a:r>
              <a:rPr lang="en-CA" sz="1650">
                <a:latin typeface="+mn-lt"/>
                <a:ea typeface="+mn-ea"/>
                <a:cs typeface="+mn-cs"/>
                <a:hlinkClick r:id="rId5"/>
              </a:rPr>
              <a:t>https://haveyoursay/nwt-tno-ca/Mackenzie-valley-highway-project</a:t>
            </a:r>
            <a:r>
              <a:rPr lang="en-CA" sz="1650">
                <a:latin typeface="+mn-lt"/>
                <a:ea typeface="+mn-ea"/>
                <a:cs typeface="+mn-cs"/>
              </a:rPr>
              <a:t> </a:t>
            </a:r>
            <a:br>
              <a:rPr lang="en-US" sz="1350">
                <a:latin typeface="Calibri" panose="020F0502020204030204" pitchFamily="34" charset="0"/>
                <a:ea typeface="Times New Roman" panose="02020603050405020304" pitchFamily="18" charset="0"/>
              </a:rPr>
            </a:br>
            <a:br>
              <a:rPr lang="en-CA" sz="4050" i="1"/>
            </a:br>
            <a:endParaRPr lang="en-US"/>
          </a:p>
        </p:txBody>
      </p:sp>
    </p:spTree>
    <p:extLst>
      <p:ext uri="{BB962C8B-B14F-4D97-AF65-F5344CB8AC3E}">
        <p14:creationId xmlns:p14="http://schemas.microsoft.com/office/powerpoint/2010/main" val="2383661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2950-5DF0-4760-9FA1-FD72AC0EA9C9}"/>
              </a:ext>
            </a:extLst>
          </p:cNvPr>
          <p:cNvSpPr>
            <a:spLocks noGrp="1"/>
          </p:cNvSpPr>
          <p:nvPr>
            <p:ph type="title"/>
          </p:nvPr>
        </p:nvSpPr>
        <p:spPr>
          <a:xfrm>
            <a:off x="1447798" y="433388"/>
            <a:ext cx="6248400" cy="538162"/>
          </a:xfrm>
        </p:spPr>
        <p:txBody>
          <a:bodyPr>
            <a:noAutofit/>
          </a:bodyPr>
          <a:lstStyle/>
          <a:p>
            <a:r>
              <a:rPr lang="en-CA" sz="4400"/>
              <a:t>GNWT Strategic Initiatives</a:t>
            </a:r>
          </a:p>
        </p:txBody>
      </p:sp>
      <p:sp>
        <p:nvSpPr>
          <p:cNvPr id="4" name="Text Placeholder 3">
            <a:extLst>
              <a:ext uri="{FF2B5EF4-FFF2-40B4-BE49-F238E27FC236}">
                <a16:creationId xmlns:a16="http://schemas.microsoft.com/office/drawing/2014/main" id="{2840E8DF-37FD-4F3E-AE31-0F17558758D7}"/>
              </a:ext>
            </a:extLst>
          </p:cNvPr>
          <p:cNvSpPr>
            <a:spLocks noGrp="1"/>
          </p:cNvSpPr>
          <p:nvPr>
            <p:ph type="body" sz="half" idx="2"/>
          </p:nvPr>
        </p:nvSpPr>
        <p:spPr>
          <a:xfrm>
            <a:off x="457201" y="971550"/>
            <a:ext cx="4114797" cy="2676524"/>
          </a:xfrm>
        </p:spPr>
        <p:txBody>
          <a:bodyPr>
            <a:noAutofit/>
          </a:bodyPr>
          <a:lstStyle/>
          <a:p>
            <a:r>
              <a:rPr lang="en-CA" sz="1800" i="1"/>
              <a:t>“These projects will provide the foundational infrastructure to support an improved quality of life and lower cost of living for NWT residents, as well as support the expansion and diversification of the economy.”</a:t>
            </a:r>
          </a:p>
          <a:p>
            <a:endParaRPr lang="en-CA" sz="1800"/>
          </a:p>
          <a:p>
            <a:pPr marL="257175" indent="-257175">
              <a:buFont typeface="Arial" panose="020B0604020202020204" pitchFamily="34" charset="0"/>
              <a:buChar char="•"/>
            </a:pPr>
            <a:r>
              <a:rPr lang="en-CA" sz="1800" b="1"/>
              <a:t>Mackenzie Valley Highway</a:t>
            </a:r>
          </a:p>
          <a:p>
            <a:pPr marL="257175" indent="-257175">
              <a:buFont typeface="Arial" panose="020B0604020202020204" pitchFamily="34" charset="0"/>
              <a:buChar char="•"/>
            </a:pPr>
            <a:r>
              <a:rPr lang="en-CA" sz="1800"/>
              <a:t>Slave Geological Province Corridor</a:t>
            </a:r>
          </a:p>
          <a:p>
            <a:pPr marL="257175" indent="-257175">
              <a:buFont typeface="Arial" panose="020B0604020202020204" pitchFamily="34" charset="0"/>
              <a:buChar char="•"/>
            </a:pPr>
            <a:r>
              <a:rPr lang="en-CA" sz="1800"/>
              <a:t>Taltson Hydro Expansion</a:t>
            </a:r>
          </a:p>
          <a:p>
            <a:endParaRPr lang="en-CA" sz="1600"/>
          </a:p>
        </p:txBody>
      </p:sp>
      <p:pic>
        <p:nvPicPr>
          <p:cNvPr id="11" name="Picture 10">
            <a:extLst>
              <a:ext uri="{FF2B5EF4-FFF2-40B4-BE49-F238E27FC236}">
                <a16:creationId xmlns:a16="http://schemas.microsoft.com/office/drawing/2014/main" id="{E17F17DA-3A66-46EC-8800-A36EE04FF739}"/>
              </a:ext>
            </a:extLst>
          </p:cNvPr>
          <p:cNvPicPr>
            <a:picLocks noChangeAspect="1"/>
          </p:cNvPicPr>
          <p:nvPr/>
        </p:nvPicPr>
        <p:blipFill>
          <a:blip r:embed="rId3"/>
          <a:stretch>
            <a:fillRect/>
          </a:stretch>
        </p:blipFill>
        <p:spPr>
          <a:xfrm>
            <a:off x="4674831" y="514350"/>
            <a:ext cx="4017284" cy="4629150"/>
          </a:xfrm>
          <a:prstGeom prst="rect">
            <a:avLst/>
          </a:prstGeom>
        </p:spPr>
      </p:pic>
      <p:sp>
        <p:nvSpPr>
          <p:cNvPr id="3" name="Slide Number Placeholder 2">
            <a:extLst>
              <a:ext uri="{FF2B5EF4-FFF2-40B4-BE49-F238E27FC236}">
                <a16:creationId xmlns:a16="http://schemas.microsoft.com/office/drawing/2014/main" id="{31AD018C-5CFB-468D-9255-26B139BA863C}"/>
              </a:ext>
            </a:extLst>
          </p:cNvPr>
          <p:cNvSpPr>
            <a:spLocks noGrp="1"/>
          </p:cNvSpPr>
          <p:nvPr>
            <p:ph type="sldNum" sz="quarter" idx="10"/>
          </p:nvPr>
        </p:nvSpPr>
        <p:spPr/>
        <p:txBody>
          <a:bodyPr/>
          <a:lstStyle/>
          <a:p>
            <a:fld id="{246E4F03-9AE7-4954-8E54-3B5137041FEA}" type="slidenum">
              <a:rPr lang="en-US" smtClean="0"/>
              <a:pPr/>
              <a:t>3</a:t>
            </a:fld>
            <a:endParaRPr lang="en-US"/>
          </a:p>
        </p:txBody>
      </p:sp>
    </p:spTree>
    <p:extLst>
      <p:ext uri="{BB962C8B-B14F-4D97-AF65-F5344CB8AC3E}">
        <p14:creationId xmlns:p14="http://schemas.microsoft.com/office/powerpoint/2010/main" val="405250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D5BC-7E71-4276-B709-91949E9F0B18}"/>
              </a:ext>
            </a:extLst>
          </p:cNvPr>
          <p:cNvSpPr>
            <a:spLocks noGrp="1"/>
          </p:cNvSpPr>
          <p:nvPr>
            <p:ph type="title"/>
          </p:nvPr>
        </p:nvSpPr>
        <p:spPr>
          <a:xfrm>
            <a:off x="342803" y="438150"/>
            <a:ext cx="5029201" cy="887916"/>
          </a:xfrm>
        </p:spPr>
        <p:txBody>
          <a:bodyPr>
            <a:noAutofit/>
          </a:bodyPr>
          <a:lstStyle/>
          <a:p>
            <a:r>
              <a:rPr lang="en-CA" sz="2400"/>
              <a:t>Mackenzie Valley Highway at a Glance</a:t>
            </a:r>
            <a:br>
              <a:rPr lang="en-CA" sz="2400"/>
            </a:br>
            <a:endParaRPr lang="en-CA" sz="2400"/>
          </a:p>
        </p:txBody>
      </p:sp>
      <p:sp>
        <p:nvSpPr>
          <p:cNvPr id="4" name="Text Placeholder 3">
            <a:extLst>
              <a:ext uri="{FF2B5EF4-FFF2-40B4-BE49-F238E27FC236}">
                <a16:creationId xmlns:a16="http://schemas.microsoft.com/office/drawing/2014/main" id="{F7E4808E-E82C-42C4-A545-82C20AAA1910}"/>
              </a:ext>
            </a:extLst>
          </p:cNvPr>
          <p:cNvSpPr>
            <a:spLocks noGrp="1"/>
          </p:cNvSpPr>
          <p:nvPr>
            <p:ph type="body" sz="half" idx="2"/>
          </p:nvPr>
        </p:nvSpPr>
        <p:spPr>
          <a:xfrm>
            <a:off x="342803" y="1047750"/>
            <a:ext cx="4378722" cy="3381514"/>
          </a:xfrm>
        </p:spPr>
        <p:txBody>
          <a:bodyPr vert="horz" lIns="91440" tIns="45720" rIns="91440" bIns="45720" rtlCol="0" anchor="t">
            <a:normAutofit lnSpcReduction="10000"/>
          </a:bodyPr>
          <a:lstStyle/>
          <a:p>
            <a:pPr marL="257175" indent="-257175">
              <a:buFont typeface="Arial" panose="020B0604020202020204" pitchFamily="34" charset="0"/>
              <a:buChar char="•"/>
            </a:pPr>
            <a:r>
              <a:rPr lang="en-CA" sz="1800"/>
              <a:t>All-season road between Wrigley and Norman Wells</a:t>
            </a:r>
          </a:p>
          <a:p>
            <a:pPr marL="257175" indent="-257175">
              <a:buFont typeface="Arial" panose="020B0604020202020204" pitchFamily="34" charset="0"/>
              <a:buChar char="•"/>
            </a:pPr>
            <a:endParaRPr lang="en-CA" sz="1800"/>
          </a:p>
          <a:p>
            <a:pPr marL="257175" indent="-257175">
              <a:buFont typeface="Arial" panose="020B0604020202020204" pitchFamily="34" charset="0"/>
              <a:buChar char="•"/>
            </a:pPr>
            <a:r>
              <a:rPr lang="en-CA" sz="1800"/>
              <a:t>Mackenzie Valley Highway Environmental Assessment</a:t>
            </a:r>
          </a:p>
          <a:p>
            <a:pPr marL="713740" lvl="1" indent="-257175">
              <a:buFont typeface="Arial" panose="020B0604020202020204" pitchFamily="34" charset="0"/>
              <a:buChar char="•"/>
            </a:pPr>
            <a:r>
              <a:rPr lang="en-CA" sz="1800">
                <a:ea typeface="+mn-lt"/>
                <a:cs typeface="+mn-lt"/>
              </a:rPr>
              <a:t>Developer’s Assessment Report</a:t>
            </a:r>
            <a:endParaRPr lang="en-CA" sz="1800" b="1">
              <a:ea typeface="+mn-lt"/>
              <a:cs typeface="+mn-lt"/>
            </a:endParaRPr>
          </a:p>
          <a:p>
            <a:pPr marL="713740" lvl="1" indent="-257175">
              <a:buFont typeface="Arial" panose="020B0604020202020204" pitchFamily="34" charset="0"/>
              <a:buChar char="•"/>
            </a:pPr>
            <a:r>
              <a:rPr lang="en-CA" sz="1800">
                <a:cs typeface="Calibri"/>
              </a:rPr>
              <a:t>Environmental and Engineering Studies</a:t>
            </a:r>
          </a:p>
          <a:p>
            <a:pPr marL="713740" lvl="1" indent="-257175">
              <a:buFont typeface="Arial" panose="020B0604020202020204" pitchFamily="34" charset="0"/>
              <a:buChar char="•"/>
            </a:pPr>
            <a:r>
              <a:rPr lang="en-CA" sz="1800"/>
              <a:t>Wildlife Related Studies</a:t>
            </a:r>
            <a:endParaRPr lang="en-CA" sz="1800">
              <a:cs typeface="Calibri"/>
            </a:endParaRPr>
          </a:p>
          <a:p>
            <a:pPr marL="713740" lvl="1" indent="-257175">
              <a:buFont typeface="Arial" panose="020B0604020202020204" pitchFamily="34" charset="0"/>
              <a:buChar char="•"/>
            </a:pPr>
            <a:r>
              <a:rPr lang="en-CA" sz="1800"/>
              <a:t>Traditional Knowledge Studies</a:t>
            </a:r>
            <a:endParaRPr lang="en-CA" sz="1800">
              <a:cs typeface="Calibri"/>
            </a:endParaRPr>
          </a:p>
          <a:p>
            <a:pPr marL="713740" lvl="1" indent="-257175">
              <a:buFont typeface="Arial" panose="020B0604020202020204" pitchFamily="34" charset="0"/>
              <a:buChar char="•"/>
            </a:pPr>
            <a:r>
              <a:rPr lang="en-CA" sz="1800"/>
              <a:t>Socio-Economic Impact Assessment</a:t>
            </a:r>
            <a:endParaRPr lang="en-CA">
              <a:cs typeface="Calibri"/>
            </a:endParaRPr>
          </a:p>
          <a:p>
            <a:pPr marL="713740" lvl="1" indent="-257175">
              <a:buFont typeface="Arial" panose="020B0604020202020204" pitchFamily="34" charset="0"/>
              <a:buChar char="•"/>
            </a:pPr>
            <a:endParaRPr lang="en-CA">
              <a:cs typeface="Calibri"/>
            </a:endParaRPr>
          </a:p>
        </p:txBody>
      </p:sp>
      <p:pic>
        <p:nvPicPr>
          <p:cNvPr id="16" name="Picture 15" descr="Map&#10;&#10;Description automatically generated">
            <a:extLst>
              <a:ext uri="{FF2B5EF4-FFF2-40B4-BE49-F238E27FC236}">
                <a16:creationId xmlns:a16="http://schemas.microsoft.com/office/drawing/2014/main" id="{BA989C5D-AFCA-4343-A14D-47DA56606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6" t="3286" r="1280" b="1651"/>
          <a:stretch/>
        </p:blipFill>
        <p:spPr>
          <a:xfrm>
            <a:off x="5405674" y="576192"/>
            <a:ext cx="3124295" cy="3991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47ED6F39-236E-4F8A-9559-1F30067DDA73}"/>
              </a:ext>
            </a:extLst>
          </p:cNvPr>
          <p:cNvSpPr>
            <a:spLocks noGrp="1"/>
          </p:cNvSpPr>
          <p:nvPr>
            <p:ph type="sldNum" sz="quarter" idx="10"/>
          </p:nvPr>
        </p:nvSpPr>
        <p:spPr/>
        <p:txBody>
          <a:bodyPr/>
          <a:lstStyle/>
          <a:p>
            <a:fld id="{246E4F03-9AE7-4954-8E54-3B5137041FEA}" type="slidenum">
              <a:rPr lang="en-US" smtClean="0"/>
              <a:pPr/>
              <a:t>4</a:t>
            </a:fld>
            <a:endParaRPr lang="en-US"/>
          </a:p>
        </p:txBody>
      </p:sp>
    </p:spTree>
    <p:extLst>
      <p:ext uri="{BB962C8B-B14F-4D97-AF65-F5344CB8AC3E}">
        <p14:creationId xmlns:p14="http://schemas.microsoft.com/office/powerpoint/2010/main" val="3388884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3CC8-F860-4BBA-A782-535577316DB3}"/>
              </a:ext>
            </a:extLst>
          </p:cNvPr>
          <p:cNvSpPr>
            <a:spLocks noGrp="1"/>
          </p:cNvSpPr>
          <p:nvPr>
            <p:ph type="title"/>
          </p:nvPr>
        </p:nvSpPr>
        <p:spPr>
          <a:xfrm>
            <a:off x="457202" y="310978"/>
            <a:ext cx="6474762" cy="538163"/>
          </a:xfrm>
        </p:spPr>
        <p:txBody>
          <a:bodyPr anchor="b">
            <a:noAutofit/>
          </a:bodyPr>
          <a:lstStyle/>
          <a:p>
            <a:r>
              <a:rPr lang="en-US" sz="2400"/>
              <a:t>Engagement Opportunities</a:t>
            </a:r>
          </a:p>
        </p:txBody>
      </p:sp>
      <p:pic>
        <p:nvPicPr>
          <p:cNvPr id="1028" name="Picture 4">
            <a:extLst>
              <a:ext uri="{FF2B5EF4-FFF2-40B4-BE49-F238E27FC236}">
                <a16:creationId xmlns:a16="http://schemas.microsoft.com/office/drawing/2014/main" id="{492F90AF-2D22-4530-BCB8-59CA42844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870" y="943865"/>
            <a:ext cx="5632176" cy="2837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1517F7-8D8F-423D-9F8A-6384CC3BB0C5}"/>
              </a:ext>
            </a:extLst>
          </p:cNvPr>
          <p:cNvSpPr txBox="1"/>
          <p:nvPr/>
        </p:nvSpPr>
        <p:spPr>
          <a:xfrm>
            <a:off x="457202" y="883707"/>
            <a:ext cx="2362198" cy="3347070"/>
          </a:xfrm>
          <a:prstGeom prst="rect">
            <a:avLst/>
          </a:prstGeom>
          <a:noFill/>
        </p:spPr>
        <p:txBody>
          <a:bodyPr wrap="square" rtlCol="0">
            <a:spAutoFit/>
          </a:bodyPr>
          <a:lstStyle/>
          <a:p>
            <a:pPr marL="257175" indent="-257175">
              <a:buFont typeface="Arial" panose="020B0604020202020204" pitchFamily="34" charset="0"/>
              <a:buChar char="•"/>
            </a:pPr>
            <a:r>
              <a:rPr lang="en-US"/>
              <a:t>Community Workshops</a:t>
            </a:r>
          </a:p>
          <a:p>
            <a:endParaRPr lang="en-US"/>
          </a:p>
          <a:p>
            <a:pPr marL="257175" indent="-257175">
              <a:buFont typeface="Arial" panose="020B0604020202020204" pitchFamily="34" charset="0"/>
              <a:buChar char="•"/>
            </a:pPr>
            <a:r>
              <a:rPr lang="en-US"/>
              <a:t>One-on-One Meetings</a:t>
            </a:r>
          </a:p>
          <a:p>
            <a:pPr marL="257175" indent="-257175">
              <a:buFont typeface="Arial" panose="020B0604020202020204" pitchFamily="34" charset="0"/>
              <a:buChar char="•"/>
            </a:pPr>
            <a:endParaRPr lang="en-US"/>
          </a:p>
          <a:p>
            <a:pPr marL="257175" indent="-257175">
              <a:buFont typeface="Arial" panose="020B0604020202020204" pitchFamily="34" charset="0"/>
              <a:buChar char="•"/>
            </a:pPr>
            <a:r>
              <a:rPr lang="en-US"/>
              <a:t>Virtual Engagement Website </a:t>
            </a:r>
          </a:p>
          <a:p>
            <a:endParaRPr lang="en-US"/>
          </a:p>
          <a:p>
            <a:pPr marL="257175" indent="-257175" defTabSz="685800">
              <a:buFont typeface="Arial" panose="020B0604020202020204" pitchFamily="34" charset="0"/>
              <a:buChar char="•"/>
              <a:defRPr/>
            </a:pPr>
            <a:r>
              <a:rPr lang="en-US"/>
              <a:t>Interactive Map</a:t>
            </a:r>
          </a:p>
          <a:p>
            <a:pPr marL="257175" indent="-257175" defTabSz="685800">
              <a:buFont typeface="Arial" panose="020B0604020202020204" pitchFamily="34" charset="0"/>
              <a:buChar char="•"/>
              <a:defRPr/>
            </a:pPr>
            <a:endParaRPr lang="en-CA"/>
          </a:p>
          <a:p>
            <a:endParaRPr lang="en-US" sz="1350"/>
          </a:p>
        </p:txBody>
      </p:sp>
      <p:sp>
        <p:nvSpPr>
          <p:cNvPr id="4" name="Slide Number Placeholder 3">
            <a:extLst>
              <a:ext uri="{FF2B5EF4-FFF2-40B4-BE49-F238E27FC236}">
                <a16:creationId xmlns:a16="http://schemas.microsoft.com/office/drawing/2014/main" id="{0DD856F8-ED4C-4B07-BB48-2A23068456E1}"/>
              </a:ext>
            </a:extLst>
          </p:cNvPr>
          <p:cNvSpPr>
            <a:spLocks noGrp="1"/>
          </p:cNvSpPr>
          <p:nvPr>
            <p:ph type="sldNum" sz="quarter" idx="10"/>
          </p:nvPr>
        </p:nvSpPr>
        <p:spPr/>
        <p:txBody>
          <a:bodyPr/>
          <a:lstStyle/>
          <a:p>
            <a:fld id="{246E4F03-9AE7-4954-8E54-3B5137041FEA}" type="slidenum">
              <a:rPr lang="en-US" smtClean="0"/>
              <a:pPr/>
              <a:t>5</a:t>
            </a:fld>
            <a:endParaRPr lang="en-US"/>
          </a:p>
        </p:txBody>
      </p:sp>
      <p:sp>
        <p:nvSpPr>
          <p:cNvPr id="7" name="TextBox 6">
            <a:extLst>
              <a:ext uri="{FF2B5EF4-FFF2-40B4-BE49-F238E27FC236}">
                <a16:creationId xmlns:a16="http://schemas.microsoft.com/office/drawing/2014/main" id="{65C4B64A-0354-4FB4-9A23-FD488F5366BB}"/>
              </a:ext>
            </a:extLst>
          </p:cNvPr>
          <p:cNvSpPr txBox="1"/>
          <p:nvPr/>
        </p:nvSpPr>
        <p:spPr>
          <a:xfrm>
            <a:off x="734954" y="3973228"/>
            <a:ext cx="8127692" cy="646331"/>
          </a:xfrm>
          <a:prstGeom prst="rect">
            <a:avLst/>
          </a:prstGeom>
          <a:noFill/>
        </p:spPr>
        <p:txBody>
          <a:bodyPr wrap="square">
            <a:spAutoFit/>
          </a:bodyPr>
          <a:lstStyle/>
          <a:p>
            <a:r>
              <a:rPr lang="en-US"/>
              <a:t>Have Your Say: </a:t>
            </a:r>
            <a:r>
              <a:rPr lang="en-US">
                <a:hlinkClick r:id="rId4"/>
              </a:rPr>
              <a:t>https://haveyoursay/nwt-tno-ca/Mackenzie-valley-highway-project</a:t>
            </a:r>
            <a:endParaRPr lang="en-US"/>
          </a:p>
          <a:p>
            <a:r>
              <a:rPr lang="en-US"/>
              <a:t> </a:t>
            </a:r>
          </a:p>
        </p:txBody>
      </p:sp>
    </p:spTree>
    <p:extLst>
      <p:ext uri="{BB962C8B-B14F-4D97-AF65-F5344CB8AC3E}">
        <p14:creationId xmlns:p14="http://schemas.microsoft.com/office/powerpoint/2010/main" val="104423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B41-81AF-4CAF-AF20-B8CE15035DC0}"/>
              </a:ext>
            </a:extLst>
          </p:cNvPr>
          <p:cNvSpPr>
            <a:spLocks noGrp="1"/>
          </p:cNvSpPr>
          <p:nvPr>
            <p:ph type="title"/>
          </p:nvPr>
        </p:nvSpPr>
        <p:spPr>
          <a:xfrm>
            <a:off x="305459" y="341470"/>
            <a:ext cx="3008313" cy="605705"/>
          </a:xfrm>
        </p:spPr>
        <p:txBody>
          <a:bodyPr>
            <a:normAutofit/>
          </a:bodyPr>
          <a:lstStyle/>
          <a:p>
            <a:r>
              <a:rPr lang="en-US" sz="2400"/>
              <a:t>Project Overview </a:t>
            </a:r>
          </a:p>
        </p:txBody>
      </p:sp>
      <p:sp>
        <p:nvSpPr>
          <p:cNvPr id="4" name="Text Placeholder 3">
            <a:extLst>
              <a:ext uri="{FF2B5EF4-FFF2-40B4-BE49-F238E27FC236}">
                <a16:creationId xmlns:a16="http://schemas.microsoft.com/office/drawing/2014/main" id="{B640FFD0-AB56-480A-B94B-16DC0996534C}"/>
              </a:ext>
            </a:extLst>
          </p:cNvPr>
          <p:cNvSpPr>
            <a:spLocks noGrp="1"/>
          </p:cNvSpPr>
          <p:nvPr>
            <p:ph type="body" sz="half" idx="2"/>
          </p:nvPr>
        </p:nvSpPr>
        <p:spPr>
          <a:xfrm>
            <a:off x="304801" y="947175"/>
            <a:ext cx="2895599" cy="2996176"/>
          </a:xfrm>
        </p:spPr>
        <p:txBody>
          <a:bodyPr>
            <a:normAutofit/>
          </a:bodyPr>
          <a:lstStyle/>
          <a:p>
            <a:r>
              <a:rPr lang="en-US" sz="1800"/>
              <a:t>New two-lane public gravel road from Wrigley to Tulita and Norman Wells</a:t>
            </a:r>
          </a:p>
          <a:p>
            <a:endParaRPr lang="en-US" sz="1800"/>
          </a:p>
          <a:p>
            <a:r>
              <a:rPr lang="en-US" sz="1800"/>
              <a:t>To replace the Mackenzie Valley Winter Road</a:t>
            </a:r>
          </a:p>
          <a:p>
            <a:endParaRPr lang="en-US" sz="1800"/>
          </a:p>
          <a:p>
            <a:r>
              <a:rPr lang="en-US" sz="1800"/>
              <a:t>102 km in Dehcho Region</a:t>
            </a:r>
          </a:p>
          <a:p>
            <a:r>
              <a:rPr lang="en-US" sz="1800"/>
              <a:t>179 km in Sahtu Region</a:t>
            </a:r>
          </a:p>
          <a:p>
            <a:endParaRPr lang="en-US" sz="1600"/>
          </a:p>
        </p:txBody>
      </p:sp>
      <p:pic>
        <p:nvPicPr>
          <p:cNvPr id="9" name="Content Placeholder 8">
            <a:extLst>
              <a:ext uri="{FF2B5EF4-FFF2-40B4-BE49-F238E27FC236}">
                <a16:creationId xmlns:a16="http://schemas.microsoft.com/office/drawing/2014/main" id="{43ED83FD-8892-4283-A4F0-14D3AED06F5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276601" y="341470"/>
            <a:ext cx="5333046" cy="4027242"/>
          </a:xfrm>
        </p:spPr>
      </p:pic>
      <p:sp>
        <p:nvSpPr>
          <p:cNvPr id="3" name="Slide Number Placeholder 2">
            <a:extLst>
              <a:ext uri="{FF2B5EF4-FFF2-40B4-BE49-F238E27FC236}">
                <a16:creationId xmlns:a16="http://schemas.microsoft.com/office/drawing/2014/main" id="{37F0C06B-A6F0-4920-BCCE-830598836A44}"/>
              </a:ext>
            </a:extLst>
          </p:cNvPr>
          <p:cNvSpPr>
            <a:spLocks noGrp="1"/>
          </p:cNvSpPr>
          <p:nvPr>
            <p:ph type="sldNum" sz="quarter" idx="10"/>
          </p:nvPr>
        </p:nvSpPr>
        <p:spPr/>
        <p:txBody>
          <a:bodyPr/>
          <a:lstStyle/>
          <a:p>
            <a:fld id="{246E4F03-9AE7-4954-8E54-3B5137041FEA}" type="slidenum">
              <a:rPr lang="en-US" smtClean="0"/>
              <a:pPr/>
              <a:t>6</a:t>
            </a:fld>
            <a:endParaRPr lang="en-US"/>
          </a:p>
        </p:txBody>
      </p:sp>
    </p:spTree>
    <p:extLst>
      <p:ext uri="{BB962C8B-B14F-4D97-AF65-F5344CB8AC3E}">
        <p14:creationId xmlns:p14="http://schemas.microsoft.com/office/powerpoint/2010/main" val="233305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B41-81AF-4CAF-AF20-B8CE15035DC0}"/>
              </a:ext>
            </a:extLst>
          </p:cNvPr>
          <p:cNvSpPr>
            <a:spLocks noGrp="1"/>
          </p:cNvSpPr>
          <p:nvPr>
            <p:ph type="title"/>
          </p:nvPr>
        </p:nvSpPr>
        <p:spPr>
          <a:xfrm>
            <a:off x="228600" y="361950"/>
            <a:ext cx="3008313" cy="640559"/>
          </a:xfrm>
        </p:spPr>
        <p:txBody>
          <a:bodyPr>
            <a:normAutofit/>
          </a:bodyPr>
          <a:lstStyle/>
          <a:p>
            <a:r>
              <a:rPr lang="en-US" sz="2400"/>
              <a:t>Project Overview </a:t>
            </a:r>
          </a:p>
        </p:txBody>
      </p:sp>
      <p:sp>
        <p:nvSpPr>
          <p:cNvPr id="4" name="Text Placeholder 3">
            <a:extLst>
              <a:ext uri="{FF2B5EF4-FFF2-40B4-BE49-F238E27FC236}">
                <a16:creationId xmlns:a16="http://schemas.microsoft.com/office/drawing/2014/main" id="{B640FFD0-AB56-480A-B94B-16DC0996534C}"/>
              </a:ext>
            </a:extLst>
          </p:cNvPr>
          <p:cNvSpPr>
            <a:spLocks noGrp="1"/>
          </p:cNvSpPr>
          <p:nvPr>
            <p:ph type="body" sz="half" idx="2"/>
          </p:nvPr>
        </p:nvSpPr>
        <p:spPr>
          <a:xfrm>
            <a:off x="228601" y="1002509"/>
            <a:ext cx="3236916" cy="2940842"/>
          </a:xfrm>
        </p:spPr>
        <p:txBody>
          <a:bodyPr>
            <a:noAutofit/>
          </a:bodyPr>
          <a:lstStyle/>
          <a:p>
            <a:r>
              <a:rPr lang="en-US" sz="1800"/>
              <a:t>The highway will mostly follow the Mackenzie Valley Winter Road</a:t>
            </a:r>
          </a:p>
          <a:p>
            <a:endParaRPr lang="en-US" sz="1800"/>
          </a:p>
          <a:p>
            <a:r>
              <a:rPr lang="en-US" sz="1800"/>
              <a:t>The highway will connect to existing bridges on the Mackenzie Valley Winter Road</a:t>
            </a:r>
          </a:p>
          <a:p>
            <a:endParaRPr lang="en-US" sz="1800">
              <a:highlight>
                <a:srgbClr val="FFFF00"/>
              </a:highlight>
            </a:endParaRPr>
          </a:p>
          <a:p>
            <a:r>
              <a:rPr lang="en-US" sz="1800"/>
              <a:t>New culverts will be built to cross other watercourses</a:t>
            </a:r>
          </a:p>
        </p:txBody>
      </p:sp>
      <p:pic>
        <p:nvPicPr>
          <p:cNvPr id="8" name="Content Placeholder 7">
            <a:extLst>
              <a:ext uri="{FF2B5EF4-FFF2-40B4-BE49-F238E27FC236}">
                <a16:creationId xmlns:a16="http://schemas.microsoft.com/office/drawing/2014/main" id="{398F4B00-A05B-4400-BE4C-09AE77A8F3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0648" y="358309"/>
            <a:ext cx="5464751" cy="3966041"/>
          </a:xfrm>
          <a:prstGeom prst="rect">
            <a:avLst/>
          </a:prstGeom>
        </p:spPr>
      </p:pic>
      <p:sp>
        <p:nvSpPr>
          <p:cNvPr id="3" name="Slide Number Placeholder 2">
            <a:extLst>
              <a:ext uri="{FF2B5EF4-FFF2-40B4-BE49-F238E27FC236}">
                <a16:creationId xmlns:a16="http://schemas.microsoft.com/office/drawing/2014/main" id="{0370039D-CF63-483E-B834-7658BA84D73F}"/>
              </a:ext>
            </a:extLst>
          </p:cNvPr>
          <p:cNvSpPr>
            <a:spLocks noGrp="1"/>
          </p:cNvSpPr>
          <p:nvPr>
            <p:ph type="sldNum" sz="quarter" idx="10"/>
          </p:nvPr>
        </p:nvSpPr>
        <p:spPr/>
        <p:txBody>
          <a:bodyPr/>
          <a:lstStyle/>
          <a:p>
            <a:fld id="{246E4F03-9AE7-4954-8E54-3B5137041FEA}" type="slidenum">
              <a:rPr lang="en-US" smtClean="0"/>
              <a:pPr/>
              <a:t>7</a:t>
            </a:fld>
            <a:endParaRPr lang="en-US"/>
          </a:p>
        </p:txBody>
      </p:sp>
    </p:spTree>
    <p:extLst>
      <p:ext uri="{BB962C8B-B14F-4D97-AF65-F5344CB8AC3E}">
        <p14:creationId xmlns:p14="http://schemas.microsoft.com/office/powerpoint/2010/main" val="337289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B41-81AF-4CAF-AF20-B8CE15035DC0}"/>
              </a:ext>
            </a:extLst>
          </p:cNvPr>
          <p:cNvSpPr>
            <a:spLocks noGrp="1"/>
          </p:cNvSpPr>
          <p:nvPr>
            <p:ph type="title"/>
          </p:nvPr>
        </p:nvSpPr>
        <p:spPr>
          <a:xfrm>
            <a:off x="228600" y="384755"/>
            <a:ext cx="3236915" cy="486783"/>
          </a:xfrm>
        </p:spPr>
        <p:txBody>
          <a:bodyPr>
            <a:normAutofit/>
          </a:bodyPr>
          <a:lstStyle/>
          <a:p>
            <a:r>
              <a:rPr lang="en-US" sz="2400"/>
              <a:t>Project Overview </a:t>
            </a:r>
          </a:p>
        </p:txBody>
      </p:sp>
      <p:sp>
        <p:nvSpPr>
          <p:cNvPr id="4" name="Text Placeholder 3">
            <a:extLst>
              <a:ext uri="{FF2B5EF4-FFF2-40B4-BE49-F238E27FC236}">
                <a16:creationId xmlns:a16="http://schemas.microsoft.com/office/drawing/2014/main" id="{B640FFD0-AB56-480A-B94B-16DC0996534C}"/>
              </a:ext>
            </a:extLst>
          </p:cNvPr>
          <p:cNvSpPr>
            <a:spLocks noGrp="1"/>
          </p:cNvSpPr>
          <p:nvPr>
            <p:ph type="body" sz="half" idx="2"/>
          </p:nvPr>
        </p:nvSpPr>
        <p:spPr>
          <a:xfrm>
            <a:off x="228600" y="871538"/>
            <a:ext cx="3236915" cy="3452812"/>
          </a:xfrm>
        </p:spPr>
        <p:txBody>
          <a:bodyPr vert="horz" lIns="91440" tIns="45720" rIns="91440" bIns="45720" rtlCol="0" anchor="t">
            <a:noAutofit/>
          </a:bodyPr>
          <a:lstStyle/>
          <a:p>
            <a:r>
              <a:rPr lang="en-US" sz="1600"/>
              <a:t>Approximately 15 material sources will be needed: quarries (rock) and borrow sources (gravel and sand material)</a:t>
            </a:r>
          </a:p>
          <a:p>
            <a:endParaRPr lang="en-US" sz="1600"/>
          </a:p>
          <a:p>
            <a:r>
              <a:rPr lang="en-US" sz="1600"/>
              <a:t>Some will require new all-season access roads </a:t>
            </a:r>
          </a:p>
          <a:p>
            <a:endParaRPr lang="en-US" sz="1600"/>
          </a:p>
          <a:p>
            <a:r>
              <a:rPr lang="en-US" sz="1600"/>
              <a:t>Some will become permanent sources for highway maintenance</a:t>
            </a:r>
          </a:p>
          <a:p>
            <a:endParaRPr lang="en-US" sz="1600">
              <a:highlight>
                <a:srgbClr val="FFFF00"/>
              </a:highlight>
            </a:endParaRPr>
          </a:p>
          <a:p>
            <a:r>
              <a:rPr lang="en-US" sz="1600"/>
              <a:t>Some sources have been partly developed previously</a:t>
            </a:r>
          </a:p>
        </p:txBody>
      </p:sp>
      <p:pic>
        <p:nvPicPr>
          <p:cNvPr id="7" name="Content Placeholder 6">
            <a:extLst>
              <a:ext uri="{FF2B5EF4-FFF2-40B4-BE49-F238E27FC236}">
                <a16:creationId xmlns:a16="http://schemas.microsoft.com/office/drawing/2014/main" id="{F12AAD37-AB7F-4EB4-B19C-1417AA6CA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69599" y="384755"/>
            <a:ext cx="5215140" cy="3939595"/>
          </a:xfrm>
          <a:prstGeom prst="rect">
            <a:avLst/>
          </a:prstGeom>
        </p:spPr>
      </p:pic>
      <p:sp>
        <p:nvSpPr>
          <p:cNvPr id="3" name="Slide Number Placeholder 2">
            <a:extLst>
              <a:ext uri="{FF2B5EF4-FFF2-40B4-BE49-F238E27FC236}">
                <a16:creationId xmlns:a16="http://schemas.microsoft.com/office/drawing/2014/main" id="{B2A79AC2-56AE-4C0A-9A6A-70BEFFDF6562}"/>
              </a:ext>
            </a:extLst>
          </p:cNvPr>
          <p:cNvSpPr>
            <a:spLocks noGrp="1"/>
          </p:cNvSpPr>
          <p:nvPr>
            <p:ph type="sldNum" sz="quarter" idx="10"/>
          </p:nvPr>
        </p:nvSpPr>
        <p:spPr/>
        <p:txBody>
          <a:bodyPr/>
          <a:lstStyle/>
          <a:p>
            <a:fld id="{246E4F03-9AE7-4954-8E54-3B5137041FEA}" type="slidenum">
              <a:rPr lang="en-US" smtClean="0"/>
              <a:pPr/>
              <a:t>8</a:t>
            </a:fld>
            <a:endParaRPr lang="en-US"/>
          </a:p>
        </p:txBody>
      </p:sp>
    </p:spTree>
    <p:extLst>
      <p:ext uri="{BB962C8B-B14F-4D97-AF65-F5344CB8AC3E}">
        <p14:creationId xmlns:p14="http://schemas.microsoft.com/office/powerpoint/2010/main" val="31534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B41-81AF-4CAF-AF20-B8CE15035DC0}"/>
              </a:ext>
            </a:extLst>
          </p:cNvPr>
          <p:cNvSpPr>
            <a:spLocks noGrp="1"/>
          </p:cNvSpPr>
          <p:nvPr>
            <p:ph type="title"/>
          </p:nvPr>
        </p:nvSpPr>
        <p:spPr>
          <a:xfrm>
            <a:off x="387699" y="387116"/>
            <a:ext cx="3008313" cy="461962"/>
          </a:xfrm>
        </p:spPr>
        <p:txBody>
          <a:bodyPr>
            <a:normAutofit/>
          </a:bodyPr>
          <a:lstStyle/>
          <a:p>
            <a:r>
              <a:rPr lang="en-US" sz="2400"/>
              <a:t>Project Overview </a:t>
            </a:r>
          </a:p>
        </p:txBody>
      </p:sp>
      <p:sp>
        <p:nvSpPr>
          <p:cNvPr id="4" name="Text Placeholder 3">
            <a:extLst>
              <a:ext uri="{FF2B5EF4-FFF2-40B4-BE49-F238E27FC236}">
                <a16:creationId xmlns:a16="http://schemas.microsoft.com/office/drawing/2014/main" id="{B640FFD0-AB56-480A-B94B-16DC0996534C}"/>
              </a:ext>
            </a:extLst>
          </p:cNvPr>
          <p:cNvSpPr>
            <a:spLocks noGrp="1"/>
          </p:cNvSpPr>
          <p:nvPr>
            <p:ph type="body" sz="half" idx="2"/>
          </p:nvPr>
        </p:nvSpPr>
        <p:spPr>
          <a:xfrm>
            <a:off x="387700" y="854474"/>
            <a:ext cx="3269899" cy="3311406"/>
          </a:xfrm>
        </p:spPr>
        <p:txBody>
          <a:bodyPr>
            <a:noAutofit/>
          </a:bodyPr>
          <a:lstStyle/>
          <a:p>
            <a:r>
              <a:rPr lang="en-US" sz="1800"/>
              <a:t>The Project will: </a:t>
            </a:r>
          </a:p>
          <a:p>
            <a:endParaRPr lang="en-US" sz="1800"/>
          </a:p>
          <a:p>
            <a:r>
              <a:rPr lang="en-US" sz="1800"/>
              <a:t>Build and use temporary construction camps and workspaces</a:t>
            </a:r>
          </a:p>
          <a:p>
            <a:endParaRPr lang="en-US" sz="1800"/>
          </a:p>
          <a:p>
            <a:r>
              <a:rPr lang="en-US" sz="1800"/>
              <a:t>Use water for camp use, construction and dust control</a:t>
            </a:r>
          </a:p>
          <a:p>
            <a:endParaRPr lang="en-US" sz="1800"/>
          </a:p>
          <a:p>
            <a:r>
              <a:rPr lang="en-US" sz="1800"/>
              <a:t>Construct permanent maintenance yards</a:t>
            </a:r>
          </a:p>
          <a:p>
            <a:endParaRPr lang="en-US" sz="1600"/>
          </a:p>
          <a:p>
            <a:endParaRPr lang="en-US" sz="1600"/>
          </a:p>
          <a:p>
            <a:endParaRPr lang="en-US" sz="1600">
              <a:highlight>
                <a:srgbClr val="FFFF00"/>
              </a:highlight>
            </a:endParaRPr>
          </a:p>
        </p:txBody>
      </p:sp>
      <p:pic>
        <p:nvPicPr>
          <p:cNvPr id="8" name="Content Placeholder 6">
            <a:extLst>
              <a:ext uri="{FF2B5EF4-FFF2-40B4-BE49-F238E27FC236}">
                <a16:creationId xmlns:a16="http://schemas.microsoft.com/office/drawing/2014/main" id="{072B9401-E7BC-4316-932E-F2B1C6FF76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6012" y="217628"/>
            <a:ext cx="5360288" cy="4071398"/>
          </a:xfrm>
          <a:prstGeom prst="rect">
            <a:avLst/>
          </a:prstGeom>
        </p:spPr>
      </p:pic>
      <p:sp>
        <p:nvSpPr>
          <p:cNvPr id="3" name="Slide Number Placeholder 2">
            <a:extLst>
              <a:ext uri="{FF2B5EF4-FFF2-40B4-BE49-F238E27FC236}">
                <a16:creationId xmlns:a16="http://schemas.microsoft.com/office/drawing/2014/main" id="{397D0F0B-2FA4-4700-8EC3-21F87CC6980D}"/>
              </a:ext>
            </a:extLst>
          </p:cNvPr>
          <p:cNvSpPr>
            <a:spLocks noGrp="1"/>
          </p:cNvSpPr>
          <p:nvPr>
            <p:ph type="sldNum" sz="quarter" idx="10"/>
          </p:nvPr>
        </p:nvSpPr>
        <p:spPr/>
        <p:txBody>
          <a:bodyPr/>
          <a:lstStyle/>
          <a:p>
            <a:fld id="{246E4F03-9AE7-4954-8E54-3B5137041FEA}" type="slidenum">
              <a:rPr lang="en-US" smtClean="0"/>
              <a:pPr/>
              <a:t>9</a:t>
            </a:fld>
            <a:endParaRPr lang="en-US"/>
          </a:p>
        </p:txBody>
      </p:sp>
    </p:spTree>
    <p:extLst>
      <p:ext uri="{BB962C8B-B14F-4D97-AF65-F5344CB8AC3E}">
        <p14:creationId xmlns:p14="http://schemas.microsoft.com/office/powerpoint/2010/main" val="44549215"/>
      </p:ext>
    </p:extLst>
  </p:cSld>
  <p:clrMapOvr>
    <a:masterClrMapping/>
  </p:clrMapOvr>
</p:sld>
</file>

<file path=ppt/theme/theme1.xml><?xml version="1.0" encoding="utf-8"?>
<a:theme xmlns:a="http://schemas.openxmlformats.org/drawingml/2006/main" name="GNWT PowerPoint Template_wide screen">
  <a:themeElements>
    <a:clrScheme name="GNWT VIP Colours">
      <a:dk1>
        <a:sysClr val="windowText" lastClr="000000"/>
      </a:dk1>
      <a:lt1>
        <a:sysClr val="window" lastClr="FFFFFF"/>
      </a:lt1>
      <a:dk2>
        <a:srgbClr val="7F7F7F"/>
      </a:dk2>
      <a:lt2>
        <a:srgbClr val="F2F2F2"/>
      </a:lt2>
      <a:accent1>
        <a:srgbClr val="2699D5"/>
      </a:accent1>
      <a:accent2>
        <a:srgbClr val="0076B6"/>
      </a:accent2>
      <a:accent3>
        <a:srgbClr val="FEBE10"/>
      </a:accent3>
      <a:accent4>
        <a:srgbClr val="40BFB4"/>
      </a:accent4>
      <a:accent5>
        <a:srgbClr val="C75997"/>
      </a:accent5>
      <a:accent6>
        <a:srgbClr val="A15124"/>
      </a:accent6>
      <a:hlink>
        <a:srgbClr val="2699D5"/>
      </a:hlink>
      <a:folHlink>
        <a:srgbClr val="0076B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38ca34-8749-46c5-a100-931c717d85c9" xsi:nil="true"/>
    <lcf76f155ced4ddcb4097134ff3c332f xmlns="30ee041c-e5ef-4c96-a0d2-fc9fdd4b61a1">
      <Terms xmlns="http://schemas.microsoft.com/office/infopath/2007/PartnerControls"/>
    </lcf76f155ced4ddcb4097134ff3c332f>
    <SharedWithUsers xmlns="6438ca34-8749-46c5-a100-931c717d85c9">
      <UserInfo>
        <DisplayName>Kelly Bourassa</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22F9747278C64FB90F0A21FDEE0940" ma:contentTypeVersion="12" ma:contentTypeDescription="Create a new document." ma:contentTypeScope="" ma:versionID="ab0c3cc53faadd7793037744bc1bfe2c">
  <xsd:schema xmlns:xsd="http://www.w3.org/2001/XMLSchema" xmlns:xs="http://www.w3.org/2001/XMLSchema" xmlns:p="http://schemas.microsoft.com/office/2006/metadata/properties" xmlns:ns2="30ee041c-e5ef-4c96-a0d2-fc9fdd4b61a1" xmlns:ns3="6438ca34-8749-46c5-a100-931c717d85c9" targetNamespace="http://schemas.microsoft.com/office/2006/metadata/properties" ma:root="true" ma:fieldsID="33d1828f60878842e6836ba605107cf4" ns2:_="" ns3:_="">
    <xsd:import namespace="30ee041c-e5ef-4c96-a0d2-fc9fdd4b61a1"/>
    <xsd:import namespace="6438ca34-8749-46c5-a100-931c717d85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e041c-e5ef-4c96-a0d2-fc9fdd4b61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dffe7ac-56e0-4ba5-b789-8083447d1ca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438ca34-8749-46c5-a100-931c717d85c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2c32739-83e7-4dd7-86cc-749058cbcc07}" ma:internalName="TaxCatchAll" ma:showField="CatchAllData" ma:web="6438ca34-8749-46c5-a100-931c717d85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6D38CF-6EBC-41DF-95CE-1EE4D35B52B1}">
  <ds:schemaRefs>
    <ds:schemaRef ds:uri="http://schemas.microsoft.com/sharepoint/v3/contenttype/forms"/>
  </ds:schemaRefs>
</ds:datastoreItem>
</file>

<file path=customXml/itemProps2.xml><?xml version="1.0" encoding="utf-8"?>
<ds:datastoreItem xmlns:ds="http://schemas.openxmlformats.org/officeDocument/2006/customXml" ds:itemID="{9DB96551-9FE3-4726-94A5-550575957A5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6438ca34-8749-46c5-a100-931c717d85c9"/>
    <ds:schemaRef ds:uri="30ee041c-e5ef-4c96-a0d2-fc9fdd4b61a1"/>
    <ds:schemaRef ds:uri="http://www.w3.org/XML/1998/namespace"/>
    <ds:schemaRef ds:uri="http://purl.org/dc/dcmitype/"/>
  </ds:schemaRefs>
</ds:datastoreItem>
</file>

<file path=customXml/itemProps3.xml><?xml version="1.0" encoding="utf-8"?>
<ds:datastoreItem xmlns:ds="http://schemas.openxmlformats.org/officeDocument/2006/customXml" ds:itemID="{055545C2-A76C-474F-987D-79E85CD2F8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e041c-e5ef-4c96-a0d2-fc9fdd4b61a1"/>
    <ds:schemaRef ds:uri="6438ca34-8749-46c5-a100-931c717d85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GNWT PowerPoint Template_wide screen</Template>
  <TotalTime>5</TotalTime>
  <Words>1138</Words>
  <Application>Microsoft Office PowerPoint</Application>
  <PresentationFormat>On-screen Show (16:9)</PresentationFormat>
  <Paragraphs>246</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GNWT PowerPoint Template_wide screen</vt:lpstr>
      <vt:lpstr>PowerPoint Presentation</vt:lpstr>
      <vt:lpstr>Agenda</vt:lpstr>
      <vt:lpstr>GNWT Strategic Initiatives</vt:lpstr>
      <vt:lpstr>Mackenzie Valley Highway at a Glance </vt:lpstr>
      <vt:lpstr>Engagement Opportunities</vt:lpstr>
      <vt:lpstr>Project Overview </vt:lpstr>
      <vt:lpstr>Project Overview </vt:lpstr>
      <vt:lpstr>Project Overview </vt:lpstr>
      <vt:lpstr>Project Overview </vt:lpstr>
      <vt:lpstr>Project Activities</vt:lpstr>
      <vt:lpstr>Proposed Mackenzie Valley Highway Route</vt:lpstr>
      <vt:lpstr>Project Activities</vt:lpstr>
      <vt:lpstr>Project Activities</vt:lpstr>
      <vt:lpstr>Breakout Session #1 Right-of-way, alignment, road location and design, culverts and drainage </vt:lpstr>
      <vt:lpstr>Project Activities</vt:lpstr>
      <vt:lpstr>Breakout Session #2 Quarries, borrow sources, and access roads </vt:lpstr>
      <vt:lpstr>Project Activities</vt:lpstr>
      <vt:lpstr>Project Activities</vt:lpstr>
      <vt:lpstr>Project Activities</vt:lpstr>
      <vt:lpstr>Project Activities</vt:lpstr>
      <vt:lpstr>Breakout Session #3 Camps, laydown areas, water use, waste management, maintenance yards, and reclamation after construction </vt:lpstr>
      <vt:lpstr>Next Steps</vt:lpstr>
      <vt:lpstr>Upcoming Engagement Opportunities 2022</vt:lpstr>
      <vt:lpstr>Questions? Email: MVH@gov.nt.ca Project Website: www.inf.gov.nt.ca/en/MVH Have Your Say: https://haveyoursay/nwt-tno-ca/Mackenzie-valley-highway-project   </vt:lpstr>
    </vt:vector>
  </TitlesOfParts>
  <Company>GNWT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Adele Bisaillon</dc:creator>
  <cp:lastModifiedBy>INF</cp:lastModifiedBy>
  <cp:revision>2</cp:revision>
  <cp:lastPrinted>2022-04-12T16:20:49Z</cp:lastPrinted>
  <dcterms:created xsi:type="dcterms:W3CDTF">2021-07-09T17:03:01Z</dcterms:created>
  <dcterms:modified xsi:type="dcterms:W3CDTF">2025-09-08T20:39:52Z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0x0101004622F9747278C64FB90F0A21FDEE0940</vt:lpwstr>
  </property>
</Properties>
</file>