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662" r:id="rId5"/>
  </p:sldMasterIdLst>
  <p:notesMasterIdLst>
    <p:notesMasterId r:id="rId13"/>
  </p:notesMasterIdLst>
  <p:sldIdLst>
    <p:sldId id="256" r:id="rId6"/>
    <p:sldId id="526" r:id="rId7"/>
    <p:sldId id="262" r:id="rId8"/>
    <p:sldId id="287" r:id="rId9"/>
    <p:sldId id="523" r:id="rId10"/>
    <p:sldId id="294" r:id="rId11"/>
    <p:sldId id="267" r:id="rId12"/>
  </p:sldIdLst>
  <p:sldSz cx="11879263" cy="6840538"/>
  <p:notesSz cx="7023100" cy="9309100"/>
  <p:defaultTextStyle>
    <a:defPPr>
      <a:defRPr lang="en-US"/>
    </a:defPPr>
    <a:lvl1pPr marL="0" algn="l" defTabSz="1198047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1pPr>
    <a:lvl2pPr marL="599023" algn="l" defTabSz="1198047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2pPr>
    <a:lvl3pPr marL="1198047" algn="l" defTabSz="1198047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3pPr>
    <a:lvl4pPr marL="1797070" algn="l" defTabSz="1198047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4pPr>
    <a:lvl5pPr marL="2396094" algn="l" defTabSz="1198047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5pPr>
    <a:lvl6pPr marL="2995117" algn="l" defTabSz="1198047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6pPr>
    <a:lvl7pPr marL="3594141" algn="l" defTabSz="1198047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7pPr>
    <a:lvl8pPr marL="4193164" algn="l" defTabSz="1198047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8pPr>
    <a:lvl9pPr marL="4792188" algn="l" defTabSz="1198047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7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FF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BB641-3C37-43DD-B3E6-AD2B9B78AFBB}" v="2" dt="2025-04-07T16:07:53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62323" autoAdjust="0"/>
  </p:normalViewPr>
  <p:slideViewPr>
    <p:cSldViewPr snapToGrid="0">
      <p:cViewPr varScale="1">
        <p:scale>
          <a:sx n="71" d="100"/>
          <a:sy n="71" d="100"/>
        </p:scale>
        <p:origin x="1938" y="66"/>
      </p:cViewPr>
      <p:guideLst>
        <p:guide orient="horz" pos="2155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C9B05-4891-4040-9C77-651D8CB2DB0E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CA62C23-B1EE-413A-AC55-046A1B00E44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/>
        </a:solidFill>
      </dgm:spPr>
      <dgm:t>
        <a:bodyPr/>
        <a:lstStyle/>
        <a:p>
          <a:pPr algn="l"/>
          <a:r>
            <a:rPr lang="en-US" sz="1200" dirty="0">
              <a:solidFill>
                <a:schemeClr val="bg1"/>
              </a:solidFill>
            </a:rPr>
            <a:t>Analytical Phase</a:t>
          </a:r>
        </a:p>
      </dgm:t>
    </dgm:pt>
    <dgm:pt modelId="{BF1028DC-2346-4D14-AA27-8246CC1A0983}" type="parTrans" cxnId="{AF06ECE6-8392-43D6-9EE2-3911AE226EAF}">
      <dgm:prSet/>
      <dgm:spPr/>
      <dgm:t>
        <a:bodyPr/>
        <a:lstStyle/>
        <a:p>
          <a:endParaRPr lang="en-US"/>
        </a:p>
      </dgm:t>
    </dgm:pt>
    <dgm:pt modelId="{58B2AF02-ED17-417A-BA92-89FCCA8149AF}" type="sibTrans" cxnId="{AF06ECE6-8392-43D6-9EE2-3911AE226EAF}">
      <dgm:prSet/>
      <dgm:spPr/>
      <dgm:t>
        <a:bodyPr/>
        <a:lstStyle/>
        <a:p>
          <a:endParaRPr lang="en-US"/>
        </a:p>
      </dgm:t>
    </dgm:pt>
    <dgm:pt modelId="{975082D5-159F-468E-B7F6-5E3EA04C18D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sz="1200" b="1" dirty="0">
              <a:solidFill>
                <a:schemeClr val="tx1"/>
              </a:solidFill>
            </a:rPr>
            <a:t>Review Board issues Report of Environmental Assessment</a:t>
          </a:r>
          <a:endParaRPr lang="en-US" sz="1200" b="1" dirty="0">
            <a:solidFill>
              <a:schemeClr val="tx1"/>
            </a:solidFill>
          </a:endParaRPr>
        </a:p>
      </dgm:t>
    </dgm:pt>
    <dgm:pt modelId="{0B15218E-A9C1-4113-BF59-9800ACE6D436}" type="parTrans" cxnId="{54EE1A83-932D-4A53-95E6-9640B9073BC7}">
      <dgm:prSet/>
      <dgm:spPr/>
      <dgm:t>
        <a:bodyPr/>
        <a:lstStyle/>
        <a:p>
          <a:endParaRPr lang="en-CA"/>
        </a:p>
      </dgm:t>
    </dgm:pt>
    <dgm:pt modelId="{7E2E64D9-4383-4947-8582-18B08B4AE50A}" type="sibTrans" cxnId="{54EE1A83-932D-4A53-95E6-9640B9073BC7}">
      <dgm:prSet/>
      <dgm:spPr/>
      <dgm:t>
        <a:bodyPr/>
        <a:lstStyle/>
        <a:p>
          <a:endParaRPr lang="en-CA"/>
        </a:p>
      </dgm:t>
    </dgm:pt>
    <dgm:pt modelId="{82687B35-7403-4116-92CB-A54CA5AF4E3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sz="1200" dirty="0">
              <a:solidFill>
                <a:schemeClr val="tx1"/>
              </a:solidFill>
            </a:rPr>
            <a:t>Public Review of DAR – Jan – Feb 29, 2024</a:t>
          </a:r>
          <a:endParaRPr lang="en-US" sz="1200" dirty="0">
            <a:solidFill>
              <a:schemeClr val="tx1"/>
            </a:solidFill>
          </a:endParaRPr>
        </a:p>
      </dgm:t>
    </dgm:pt>
    <dgm:pt modelId="{8C6E6579-D886-483F-A793-72670B03649E}" type="parTrans" cxnId="{825E1F06-C1F3-4ED3-BF44-E2AA1630CD71}">
      <dgm:prSet/>
      <dgm:spPr/>
      <dgm:t>
        <a:bodyPr/>
        <a:lstStyle/>
        <a:p>
          <a:endParaRPr lang="en-CA"/>
        </a:p>
      </dgm:t>
    </dgm:pt>
    <dgm:pt modelId="{219B81D9-B798-4CE6-8B7E-FA3F2055BB04}" type="sibTrans" cxnId="{825E1F06-C1F3-4ED3-BF44-E2AA1630CD71}">
      <dgm:prSet/>
      <dgm:spPr/>
      <dgm:t>
        <a:bodyPr/>
        <a:lstStyle/>
        <a:p>
          <a:endParaRPr lang="en-CA"/>
        </a:p>
      </dgm:t>
    </dgm:pt>
    <dgm:pt modelId="{A26C690A-9B59-4776-BBB9-9C60622070B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sz="1200" b="0" dirty="0">
              <a:solidFill>
                <a:schemeClr val="tx1"/>
              </a:solidFill>
            </a:rPr>
            <a:t>Round 1 Information Requests (IRs) from Review Board – March 2024 </a:t>
          </a:r>
          <a:endParaRPr lang="en-US" sz="1200" b="0" dirty="0">
            <a:solidFill>
              <a:schemeClr val="tx1"/>
            </a:solidFill>
          </a:endParaRPr>
        </a:p>
      </dgm:t>
    </dgm:pt>
    <dgm:pt modelId="{B754BEC7-8D80-4558-8D9D-E22D4E6C2AF8}" type="parTrans" cxnId="{1EBDEAAA-927E-4478-B3C1-1CAB3076DF00}">
      <dgm:prSet/>
      <dgm:spPr/>
      <dgm:t>
        <a:bodyPr/>
        <a:lstStyle/>
        <a:p>
          <a:endParaRPr lang="en-CA"/>
        </a:p>
      </dgm:t>
    </dgm:pt>
    <dgm:pt modelId="{573BF699-37C4-43C6-8466-E7F7C67F0AF5}" type="sibTrans" cxnId="{1EBDEAAA-927E-4478-B3C1-1CAB3076DF00}">
      <dgm:prSet/>
      <dgm:spPr/>
      <dgm:t>
        <a:bodyPr/>
        <a:lstStyle/>
        <a:p>
          <a:endParaRPr lang="en-CA"/>
        </a:p>
      </dgm:t>
    </dgm:pt>
    <dgm:pt modelId="{4ECC5307-3D34-4FB9-A035-AD8352AD4FF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Developers Response to Public Comment (ORS) – April 19, 2024</a:t>
          </a:r>
        </a:p>
      </dgm:t>
    </dgm:pt>
    <dgm:pt modelId="{64EBE468-23F2-46F0-A294-F7E598B2C551}" type="parTrans" cxnId="{14B63BC3-A220-4210-BEA5-19E7A1B74C8D}">
      <dgm:prSet/>
      <dgm:spPr/>
      <dgm:t>
        <a:bodyPr/>
        <a:lstStyle/>
        <a:p>
          <a:endParaRPr lang="en-CA"/>
        </a:p>
      </dgm:t>
    </dgm:pt>
    <dgm:pt modelId="{D5E3BC7B-DE07-42B5-A330-781227453106}" type="sibTrans" cxnId="{14B63BC3-A220-4210-BEA5-19E7A1B74C8D}">
      <dgm:prSet/>
      <dgm:spPr/>
      <dgm:t>
        <a:bodyPr/>
        <a:lstStyle/>
        <a:p>
          <a:endParaRPr lang="en-CA"/>
        </a:p>
      </dgm:t>
    </dgm:pt>
    <dgm:pt modelId="{58AA34F3-9354-47A2-BB01-D1F3E06DB95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Developers Response to Review Board and Party  IRs – September 27</a:t>
          </a:r>
          <a:r>
            <a:rPr lang="en-US" sz="1200" strike="noStrike" dirty="0">
              <a:solidFill>
                <a:schemeClr val="tx1"/>
              </a:solidFill>
            </a:rPr>
            <a:t>, 2024</a:t>
          </a:r>
        </a:p>
      </dgm:t>
    </dgm:pt>
    <dgm:pt modelId="{752CF985-D3E2-4C2A-A9C6-C889C7036236}" type="parTrans" cxnId="{2D60FBB9-D87C-4C90-BEEB-77C9801E709F}">
      <dgm:prSet/>
      <dgm:spPr/>
      <dgm:t>
        <a:bodyPr/>
        <a:lstStyle/>
        <a:p>
          <a:endParaRPr lang="en-CA"/>
        </a:p>
      </dgm:t>
    </dgm:pt>
    <dgm:pt modelId="{696F1464-7A08-4E1A-99DB-EFAB72375EB1}" type="sibTrans" cxnId="{2D60FBB9-D87C-4C90-BEEB-77C9801E709F}">
      <dgm:prSet/>
      <dgm:spPr/>
      <dgm:t>
        <a:bodyPr/>
        <a:lstStyle/>
        <a:p>
          <a:endParaRPr lang="en-CA"/>
        </a:p>
      </dgm:t>
    </dgm:pt>
    <dgm:pt modelId="{906903B8-DB8B-4344-8673-5194DAC1F4D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en-CA" sz="1100" i="1" dirty="0">
              <a:solidFill>
                <a:schemeClr val="bg1"/>
              </a:solidFill>
            </a:rPr>
            <a:t>Hearings – Mid-late </a:t>
          </a:r>
          <a:r>
            <a:rPr lang="en-CA" sz="1200" i="1" dirty="0">
              <a:solidFill>
                <a:schemeClr val="bg1"/>
              </a:solidFill>
            </a:rPr>
            <a:t>2025</a:t>
          </a:r>
          <a:endParaRPr lang="en-US" sz="1100" dirty="0">
            <a:solidFill>
              <a:schemeClr val="bg1"/>
            </a:solidFill>
          </a:endParaRPr>
        </a:p>
      </dgm:t>
    </dgm:pt>
    <dgm:pt modelId="{EE3DBEA0-21D0-4AFD-A009-6694B696CC0D}" type="parTrans" cxnId="{0EBFFC2A-9C5F-4E9C-9E11-0C0A12D24FE1}">
      <dgm:prSet/>
      <dgm:spPr/>
      <dgm:t>
        <a:bodyPr/>
        <a:lstStyle/>
        <a:p>
          <a:endParaRPr lang="en-CA"/>
        </a:p>
      </dgm:t>
    </dgm:pt>
    <dgm:pt modelId="{2733A338-8A3C-4652-BFDE-54F576AA3683}" type="sibTrans" cxnId="{0EBFFC2A-9C5F-4E9C-9E11-0C0A12D24FE1}">
      <dgm:prSet/>
      <dgm:spPr/>
      <dgm:t>
        <a:bodyPr/>
        <a:lstStyle/>
        <a:p>
          <a:endParaRPr lang="en-CA"/>
        </a:p>
      </dgm:t>
    </dgm:pt>
    <dgm:pt modelId="{8EF5F810-9711-4CEA-A7BB-07706A64324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sz="1200" b="1" dirty="0">
              <a:solidFill>
                <a:schemeClr val="tx1"/>
              </a:solidFill>
            </a:rPr>
            <a:t>Minister(s) response to Report of Environmental Assessment</a:t>
          </a:r>
          <a:endParaRPr lang="en-US" sz="1200" b="1" dirty="0">
            <a:solidFill>
              <a:schemeClr val="tx1"/>
            </a:solidFill>
          </a:endParaRPr>
        </a:p>
      </dgm:t>
    </dgm:pt>
    <dgm:pt modelId="{CFEA379A-E997-4127-BE4E-5C25E0FF50B6}" type="parTrans" cxnId="{F3E849A5-198B-4C3D-BE90-440DDE294E7D}">
      <dgm:prSet/>
      <dgm:spPr/>
      <dgm:t>
        <a:bodyPr/>
        <a:lstStyle/>
        <a:p>
          <a:endParaRPr lang="en-CA"/>
        </a:p>
      </dgm:t>
    </dgm:pt>
    <dgm:pt modelId="{5C10EF69-857E-4A6F-9AF5-1BAA024EBAE2}" type="sibTrans" cxnId="{F3E849A5-198B-4C3D-BE90-440DDE294E7D}">
      <dgm:prSet/>
      <dgm:spPr/>
      <dgm:t>
        <a:bodyPr/>
        <a:lstStyle/>
        <a:p>
          <a:endParaRPr lang="en-CA"/>
        </a:p>
      </dgm:t>
    </dgm:pt>
    <dgm:pt modelId="{56A58EBF-0629-4C58-83BD-3C50C4DFCD8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sz="1200" i="0" dirty="0">
              <a:solidFill>
                <a:schemeClr val="tx1"/>
              </a:solidFill>
            </a:rPr>
            <a:t>Prehearing Conference</a:t>
          </a:r>
          <a:endParaRPr lang="en-US" sz="1200" i="0" dirty="0">
            <a:solidFill>
              <a:schemeClr val="tx1"/>
            </a:solidFill>
          </a:endParaRPr>
        </a:p>
      </dgm:t>
    </dgm:pt>
    <dgm:pt modelId="{B8E0E53C-E9AB-45C8-850C-4E88852DA547}" type="parTrans" cxnId="{86FECC4A-F37E-41F1-9901-C18C98716A56}">
      <dgm:prSet/>
      <dgm:spPr/>
      <dgm:t>
        <a:bodyPr/>
        <a:lstStyle/>
        <a:p>
          <a:endParaRPr lang="en-CA"/>
        </a:p>
      </dgm:t>
    </dgm:pt>
    <dgm:pt modelId="{D614DCA8-2159-4504-8759-5DFFCEAB2A7B}" type="sibTrans" cxnId="{86FECC4A-F37E-41F1-9901-C18C98716A56}">
      <dgm:prSet/>
      <dgm:spPr/>
      <dgm:t>
        <a:bodyPr/>
        <a:lstStyle/>
        <a:p>
          <a:endParaRPr lang="en-CA"/>
        </a:p>
      </dgm:t>
    </dgm:pt>
    <dgm:pt modelId="{7CA6008D-402A-482E-A3A6-16AB81C8C39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sz="1200" b="1" i="0" dirty="0">
              <a:solidFill>
                <a:schemeClr val="tx1"/>
              </a:solidFill>
            </a:rPr>
            <a:t>Closure of the Public Record</a:t>
          </a:r>
          <a:endParaRPr lang="en-US" sz="1200" b="1" i="0" dirty="0">
            <a:solidFill>
              <a:schemeClr val="tx1"/>
            </a:solidFill>
          </a:endParaRPr>
        </a:p>
      </dgm:t>
    </dgm:pt>
    <dgm:pt modelId="{9E1819FE-6743-4756-9CA0-A1E35203CBC1}" type="parTrans" cxnId="{47639B2E-E862-4998-909C-361313E152F9}">
      <dgm:prSet/>
      <dgm:spPr/>
      <dgm:t>
        <a:bodyPr/>
        <a:lstStyle/>
        <a:p>
          <a:endParaRPr lang="en-CA"/>
        </a:p>
      </dgm:t>
    </dgm:pt>
    <dgm:pt modelId="{CEB6117C-4EA1-49FE-BADC-D7CF7F88A3A7}" type="sibTrans" cxnId="{47639B2E-E862-4998-909C-361313E152F9}">
      <dgm:prSet/>
      <dgm:spPr/>
      <dgm:t>
        <a:bodyPr/>
        <a:lstStyle/>
        <a:p>
          <a:endParaRPr lang="en-CA"/>
        </a:p>
      </dgm:t>
    </dgm:pt>
    <dgm:pt modelId="{8892A579-D967-4093-B193-4F8E48AEE2E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en-CA" sz="1200" dirty="0">
              <a:solidFill>
                <a:schemeClr val="bg1"/>
              </a:solidFill>
            </a:rPr>
            <a:t>Decisions</a:t>
          </a:r>
          <a:endParaRPr lang="en-US" sz="1200" dirty="0">
            <a:solidFill>
              <a:schemeClr val="bg1"/>
            </a:solidFill>
          </a:endParaRPr>
        </a:p>
      </dgm:t>
    </dgm:pt>
    <dgm:pt modelId="{168DA11A-B62F-4776-81C6-884B3C1F0470}" type="parTrans" cxnId="{80ED382B-2956-4099-833B-ADA4DC9ADEAE}">
      <dgm:prSet/>
      <dgm:spPr/>
      <dgm:t>
        <a:bodyPr/>
        <a:lstStyle/>
        <a:p>
          <a:endParaRPr lang="en-CA"/>
        </a:p>
      </dgm:t>
    </dgm:pt>
    <dgm:pt modelId="{482F016E-565C-4D8F-85A8-88DF4623E973}" type="sibTrans" cxnId="{80ED382B-2956-4099-833B-ADA4DC9ADEAE}">
      <dgm:prSet/>
      <dgm:spPr/>
      <dgm:t>
        <a:bodyPr/>
        <a:lstStyle/>
        <a:p>
          <a:endParaRPr lang="en-CA"/>
        </a:p>
      </dgm:t>
    </dgm:pt>
    <dgm:pt modelId="{CC926B56-6164-4583-B2EC-991489F901B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Community Sessions – October 2024</a:t>
          </a:r>
        </a:p>
      </dgm:t>
    </dgm:pt>
    <dgm:pt modelId="{30B7422D-1196-4A19-812B-57466DE08BA6}" type="parTrans" cxnId="{A4D5FAA4-47F7-403E-9785-80C268243953}">
      <dgm:prSet/>
      <dgm:spPr/>
      <dgm:t>
        <a:bodyPr/>
        <a:lstStyle/>
        <a:p>
          <a:endParaRPr lang="en-CA"/>
        </a:p>
      </dgm:t>
    </dgm:pt>
    <dgm:pt modelId="{9247D5C7-BB40-4645-B2F6-443C76F8820A}" type="sibTrans" cxnId="{A4D5FAA4-47F7-403E-9785-80C268243953}">
      <dgm:prSet/>
      <dgm:spPr/>
      <dgm:t>
        <a:bodyPr/>
        <a:lstStyle/>
        <a:p>
          <a:endParaRPr lang="en-CA"/>
        </a:p>
      </dgm:t>
    </dgm:pt>
    <dgm:pt modelId="{5BA00DE9-E633-48A9-9D11-83613E4BF71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Developers Response to Round 2 IRs – June 2025</a:t>
          </a:r>
        </a:p>
      </dgm:t>
    </dgm:pt>
    <dgm:pt modelId="{C35EAE1C-4132-4A1B-92FE-5B9725E02AEE}" type="parTrans" cxnId="{A09FDB4B-5EA6-4BC8-B60D-75012CDFC10A}">
      <dgm:prSet/>
      <dgm:spPr/>
      <dgm:t>
        <a:bodyPr/>
        <a:lstStyle/>
        <a:p>
          <a:endParaRPr lang="en-CA"/>
        </a:p>
      </dgm:t>
    </dgm:pt>
    <dgm:pt modelId="{8C3B8C02-C13C-4B16-956E-4691EBD7CB8C}" type="sibTrans" cxnId="{A09FDB4B-5EA6-4BC8-B60D-75012CDFC10A}">
      <dgm:prSet/>
      <dgm:spPr/>
      <dgm:t>
        <a:bodyPr/>
        <a:lstStyle/>
        <a:p>
          <a:endParaRPr lang="en-CA"/>
        </a:p>
      </dgm:t>
    </dgm:pt>
    <dgm:pt modelId="{FC2E6BCC-B4AB-4AF9-B259-79B93D7951E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DAR Addendums Submitted to Review Board – Summer 2025</a:t>
          </a:r>
        </a:p>
      </dgm:t>
    </dgm:pt>
    <dgm:pt modelId="{D083EA9C-6E1F-44EC-B039-410CD546D2E4}" type="parTrans" cxnId="{D3B45643-CBFB-4054-A7D5-00BE63C7FCEF}">
      <dgm:prSet/>
      <dgm:spPr/>
      <dgm:t>
        <a:bodyPr/>
        <a:lstStyle/>
        <a:p>
          <a:endParaRPr lang="en-CA"/>
        </a:p>
      </dgm:t>
    </dgm:pt>
    <dgm:pt modelId="{4877FD14-9175-43BF-892D-77CBFCC335C8}" type="sibTrans" cxnId="{D3B45643-CBFB-4054-A7D5-00BE63C7FCEF}">
      <dgm:prSet/>
      <dgm:spPr/>
      <dgm:t>
        <a:bodyPr/>
        <a:lstStyle/>
        <a:p>
          <a:endParaRPr lang="en-CA"/>
        </a:p>
      </dgm:t>
    </dgm:pt>
    <dgm:pt modelId="{0CBFF27E-EFE4-4D1F-802C-26891258A75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i="0" dirty="0">
              <a:solidFill>
                <a:schemeClr val="tx1"/>
              </a:solidFill>
            </a:rPr>
            <a:t>Interventions</a:t>
          </a:r>
        </a:p>
      </dgm:t>
    </dgm:pt>
    <dgm:pt modelId="{9C70E28E-5EF6-46A9-B851-35D63C8412A3}" type="parTrans" cxnId="{06B5E5AB-D829-4079-9F6F-A68BE5563536}">
      <dgm:prSet/>
      <dgm:spPr/>
      <dgm:t>
        <a:bodyPr/>
        <a:lstStyle/>
        <a:p>
          <a:endParaRPr lang="en-CA"/>
        </a:p>
      </dgm:t>
    </dgm:pt>
    <dgm:pt modelId="{891D5025-1AED-4219-8669-E3E0DBB73416}" type="sibTrans" cxnId="{06B5E5AB-D829-4079-9F6F-A68BE5563536}">
      <dgm:prSet/>
      <dgm:spPr/>
      <dgm:t>
        <a:bodyPr/>
        <a:lstStyle/>
        <a:p>
          <a:endParaRPr lang="en-CA"/>
        </a:p>
      </dgm:t>
    </dgm:pt>
    <dgm:pt modelId="{B51B59FF-69DC-43A8-B63D-2B3E37F0220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i="0" dirty="0">
              <a:solidFill>
                <a:schemeClr val="tx1"/>
              </a:solidFill>
            </a:rPr>
            <a:t>Developer Response to Interventions</a:t>
          </a:r>
        </a:p>
      </dgm:t>
    </dgm:pt>
    <dgm:pt modelId="{86526A2A-7AD1-4C2F-BD71-9032638169DD}" type="parTrans" cxnId="{1C67AF70-B810-465F-A23F-F41E5F028F7C}">
      <dgm:prSet/>
      <dgm:spPr/>
      <dgm:t>
        <a:bodyPr/>
        <a:lstStyle/>
        <a:p>
          <a:endParaRPr lang="en-CA"/>
        </a:p>
      </dgm:t>
    </dgm:pt>
    <dgm:pt modelId="{72744F8A-D68A-4147-8818-30C5159CA005}" type="sibTrans" cxnId="{1C67AF70-B810-465F-A23F-F41E5F028F7C}">
      <dgm:prSet/>
      <dgm:spPr/>
      <dgm:t>
        <a:bodyPr/>
        <a:lstStyle/>
        <a:p>
          <a:endParaRPr lang="en-CA"/>
        </a:p>
      </dgm:t>
    </dgm:pt>
    <dgm:pt modelId="{0FEB854B-9FA9-458D-B9A8-C8D7ACAFD8E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i="0" dirty="0">
              <a:solidFill>
                <a:schemeClr val="tx1"/>
              </a:solidFill>
            </a:rPr>
            <a:t>Public Hearings</a:t>
          </a:r>
        </a:p>
      </dgm:t>
    </dgm:pt>
    <dgm:pt modelId="{5A2EB663-D2A5-4077-8054-1E251BD39208}" type="parTrans" cxnId="{9739AD09-7585-442D-B6D5-FDA734350D4B}">
      <dgm:prSet/>
      <dgm:spPr/>
      <dgm:t>
        <a:bodyPr/>
        <a:lstStyle/>
        <a:p>
          <a:endParaRPr lang="en-CA"/>
        </a:p>
      </dgm:t>
    </dgm:pt>
    <dgm:pt modelId="{18C4589E-210B-43A5-802C-EE17C0A90132}" type="sibTrans" cxnId="{9739AD09-7585-442D-B6D5-FDA734350D4B}">
      <dgm:prSet/>
      <dgm:spPr/>
      <dgm:t>
        <a:bodyPr/>
        <a:lstStyle/>
        <a:p>
          <a:endParaRPr lang="en-CA"/>
        </a:p>
      </dgm:t>
    </dgm:pt>
    <dgm:pt modelId="{BE97A16D-29E9-4B0B-95B4-9F6BF4FE335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i="0" dirty="0">
              <a:solidFill>
                <a:schemeClr val="tx1"/>
              </a:solidFill>
            </a:rPr>
            <a:t>Hearing Undertakings</a:t>
          </a:r>
        </a:p>
      </dgm:t>
    </dgm:pt>
    <dgm:pt modelId="{B46F2D35-E95A-4884-898A-B3254937DD00}" type="parTrans" cxnId="{8DDB838C-51C4-42CF-8670-34FB70A9F24A}">
      <dgm:prSet/>
      <dgm:spPr/>
      <dgm:t>
        <a:bodyPr/>
        <a:lstStyle/>
        <a:p>
          <a:endParaRPr lang="en-CA"/>
        </a:p>
      </dgm:t>
    </dgm:pt>
    <dgm:pt modelId="{D44C8AD9-4C7F-4C84-BDEE-BCE22E1BBB44}" type="sibTrans" cxnId="{8DDB838C-51C4-42CF-8670-34FB70A9F24A}">
      <dgm:prSet/>
      <dgm:spPr/>
      <dgm:t>
        <a:bodyPr/>
        <a:lstStyle/>
        <a:p>
          <a:endParaRPr lang="en-CA"/>
        </a:p>
      </dgm:t>
    </dgm:pt>
    <dgm:pt modelId="{46A1A3E7-94AD-4D57-8964-2380C94B312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i="0" dirty="0">
              <a:solidFill>
                <a:schemeClr val="tx1"/>
              </a:solidFill>
            </a:rPr>
            <a:t>Closing Arguments from Parties</a:t>
          </a:r>
        </a:p>
      </dgm:t>
    </dgm:pt>
    <dgm:pt modelId="{1B4A87C4-F3CB-4CA5-88C0-F7E9C29FE133}" type="parTrans" cxnId="{BC00CECE-E6E8-45DE-A5DA-8500C68ED6DA}">
      <dgm:prSet/>
      <dgm:spPr/>
      <dgm:t>
        <a:bodyPr/>
        <a:lstStyle/>
        <a:p>
          <a:endParaRPr lang="en-CA"/>
        </a:p>
      </dgm:t>
    </dgm:pt>
    <dgm:pt modelId="{14D80BD4-FC9D-485B-B70E-C154D521F37C}" type="sibTrans" cxnId="{BC00CECE-E6E8-45DE-A5DA-8500C68ED6DA}">
      <dgm:prSet/>
      <dgm:spPr/>
      <dgm:t>
        <a:bodyPr/>
        <a:lstStyle/>
        <a:p>
          <a:endParaRPr lang="en-CA"/>
        </a:p>
      </dgm:t>
    </dgm:pt>
    <dgm:pt modelId="{83894ACF-2CFD-446D-96A2-820BC21EAAF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i="0" dirty="0">
              <a:solidFill>
                <a:schemeClr val="tx1"/>
              </a:solidFill>
            </a:rPr>
            <a:t>Closing Arguments from Developer</a:t>
          </a:r>
        </a:p>
      </dgm:t>
    </dgm:pt>
    <dgm:pt modelId="{EA447DD1-574D-4AE5-B9E1-A61B5EA1221B}" type="parTrans" cxnId="{7AFB8A90-A158-42A8-87C6-0EE08A7EE0FD}">
      <dgm:prSet/>
      <dgm:spPr/>
      <dgm:t>
        <a:bodyPr/>
        <a:lstStyle/>
        <a:p>
          <a:endParaRPr lang="en-CA"/>
        </a:p>
      </dgm:t>
    </dgm:pt>
    <dgm:pt modelId="{2DE651D8-2CC1-4309-A3F5-8E41713FDCE2}" type="sibTrans" cxnId="{7AFB8A90-A158-42A8-87C6-0EE08A7EE0FD}">
      <dgm:prSet/>
      <dgm:spPr/>
      <dgm:t>
        <a:bodyPr/>
        <a:lstStyle/>
        <a:p>
          <a:endParaRPr lang="en-CA"/>
        </a:p>
      </dgm:t>
    </dgm:pt>
    <dgm:pt modelId="{5F9A1179-DF10-4CAB-923A-6CE3FFB54CA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Review Board evidence analysis, deliberation, report drafting &amp; legal and editorial reviews</a:t>
          </a:r>
        </a:p>
      </dgm:t>
    </dgm:pt>
    <dgm:pt modelId="{6039D27D-F2FD-4D2E-A457-F49A91C2EA93}" type="parTrans" cxnId="{C6692D19-D10F-4FF9-803D-5113F208B8C4}">
      <dgm:prSet/>
      <dgm:spPr/>
      <dgm:t>
        <a:bodyPr/>
        <a:lstStyle/>
        <a:p>
          <a:endParaRPr lang="en-CA"/>
        </a:p>
      </dgm:t>
    </dgm:pt>
    <dgm:pt modelId="{F876535B-BD6E-4D50-ADBA-4D8EC564B4B6}" type="sibTrans" cxnId="{C6692D19-D10F-4FF9-803D-5113F208B8C4}">
      <dgm:prSet/>
      <dgm:spPr/>
      <dgm:t>
        <a:bodyPr/>
        <a:lstStyle/>
        <a:p>
          <a:endParaRPr lang="en-CA"/>
        </a:p>
      </dgm:t>
    </dgm:pt>
    <dgm:pt modelId="{C77A0FFB-0F59-4201-BA65-10F6EBB6B46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2197D4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MVEIRB DRAFT ENVIRONMENTAL ASSESSMENT SCHEDULE</a:t>
          </a:r>
        </a:p>
      </dgm:t>
    </dgm:pt>
    <dgm:pt modelId="{A9D61321-D345-4A2D-9CE5-F00FF0D33A09}" type="parTrans" cxnId="{9F1B2358-1334-49B8-9973-4617DCFA34C8}">
      <dgm:prSet/>
      <dgm:spPr/>
      <dgm:t>
        <a:bodyPr/>
        <a:lstStyle/>
        <a:p>
          <a:endParaRPr lang="en-CA"/>
        </a:p>
      </dgm:t>
    </dgm:pt>
    <dgm:pt modelId="{03537F13-C8AA-47A6-AE55-B0F6DD731176}" type="sibTrans" cxnId="{9F1B2358-1334-49B8-9973-4617DCFA34C8}">
      <dgm:prSet/>
      <dgm:spPr/>
      <dgm:t>
        <a:bodyPr/>
        <a:lstStyle/>
        <a:p>
          <a:endParaRPr lang="en-CA"/>
        </a:p>
      </dgm:t>
    </dgm:pt>
    <dgm:pt modelId="{ACD8C40E-C30B-42C4-99EB-849EE151F38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Technical Sessions – November 2024</a:t>
          </a:r>
        </a:p>
      </dgm:t>
    </dgm:pt>
    <dgm:pt modelId="{5DFACB10-865D-4201-A65C-22303D990D7C}" type="parTrans" cxnId="{527D22EC-21F4-4BD1-BDA8-C3BCEB942409}">
      <dgm:prSet/>
      <dgm:spPr/>
      <dgm:t>
        <a:bodyPr/>
        <a:lstStyle/>
        <a:p>
          <a:endParaRPr lang="en-CA"/>
        </a:p>
      </dgm:t>
    </dgm:pt>
    <dgm:pt modelId="{22FD88E9-7C19-4967-97AE-20C68DDC71B3}" type="sibTrans" cxnId="{527D22EC-21F4-4BD1-BDA8-C3BCEB942409}">
      <dgm:prSet/>
      <dgm:spPr/>
      <dgm:t>
        <a:bodyPr/>
        <a:lstStyle/>
        <a:p>
          <a:endParaRPr lang="en-CA"/>
        </a:p>
      </dgm:t>
    </dgm:pt>
    <dgm:pt modelId="{417146BD-EF30-42F5-8790-8D69932DFC1F}" type="pres">
      <dgm:prSet presAssocID="{3B3C9B05-4891-4040-9C77-651D8CB2DB0E}" presName="linear" presStyleCnt="0">
        <dgm:presLayoutVars>
          <dgm:dir/>
          <dgm:animLvl val="lvl"/>
          <dgm:resizeHandles val="exact"/>
        </dgm:presLayoutVars>
      </dgm:prSet>
      <dgm:spPr/>
    </dgm:pt>
    <dgm:pt modelId="{4571DB34-08FB-4F21-A973-9122E68E8DBF}" type="pres">
      <dgm:prSet presAssocID="{C77A0FFB-0F59-4201-BA65-10F6EBB6B467}" presName="parentLin" presStyleCnt="0"/>
      <dgm:spPr/>
    </dgm:pt>
    <dgm:pt modelId="{9555153C-B0F6-4F60-9B0E-52FE7E834DFD}" type="pres">
      <dgm:prSet presAssocID="{C77A0FFB-0F59-4201-BA65-10F6EBB6B467}" presName="parentLeftMargin" presStyleLbl="node1" presStyleIdx="0" presStyleCnt="4"/>
      <dgm:spPr/>
    </dgm:pt>
    <dgm:pt modelId="{A434939A-1119-4C49-B66A-DAB5FCF24596}" type="pres">
      <dgm:prSet presAssocID="{C77A0FFB-0F59-4201-BA65-10F6EBB6B46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A31ED0-F0C6-4A51-BB40-502E473889B2}" type="pres">
      <dgm:prSet presAssocID="{C77A0FFB-0F59-4201-BA65-10F6EBB6B467}" presName="negativeSpace" presStyleCnt="0"/>
      <dgm:spPr/>
    </dgm:pt>
    <dgm:pt modelId="{C8562240-56CC-4D5F-9963-4ECBEC08ECAF}" type="pres">
      <dgm:prSet presAssocID="{C77A0FFB-0F59-4201-BA65-10F6EBB6B467}" presName="childText" presStyleLbl="conFgAcc1" presStyleIdx="0" presStyleCnt="4">
        <dgm:presLayoutVars>
          <dgm:bulletEnabled val="1"/>
        </dgm:presLayoutVars>
      </dgm:prSet>
      <dgm:spPr/>
    </dgm:pt>
    <dgm:pt modelId="{2D044436-05B4-4262-A23A-E95E0D35EAB3}" type="pres">
      <dgm:prSet presAssocID="{03537F13-C8AA-47A6-AE55-B0F6DD731176}" presName="spaceBetweenRectangles" presStyleCnt="0"/>
      <dgm:spPr/>
    </dgm:pt>
    <dgm:pt modelId="{A25FBF78-E36F-463C-B8B1-F2CF17EB99FA}" type="pres">
      <dgm:prSet presAssocID="{BCA62C23-B1EE-413A-AC55-046A1B00E44E}" presName="parentLin" presStyleCnt="0"/>
      <dgm:spPr/>
    </dgm:pt>
    <dgm:pt modelId="{95CB0925-C971-4A04-AE85-8CB226F1A4DA}" type="pres">
      <dgm:prSet presAssocID="{BCA62C23-B1EE-413A-AC55-046A1B00E44E}" presName="parentLeftMargin" presStyleLbl="node1" presStyleIdx="0" presStyleCnt="4"/>
      <dgm:spPr/>
    </dgm:pt>
    <dgm:pt modelId="{4890E8E2-760C-433B-B0AD-3374A3C68292}" type="pres">
      <dgm:prSet presAssocID="{BCA62C23-B1EE-413A-AC55-046A1B00E44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DA024BB-2370-406F-A0C4-081869F363E3}" type="pres">
      <dgm:prSet presAssocID="{BCA62C23-B1EE-413A-AC55-046A1B00E44E}" presName="negativeSpace" presStyleCnt="0"/>
      <dgm:spPr/>
    </dgm:pt>
    <dgm:pt modelId="{2EF9A58B-2F8D-48BE-ACE9-9D7ABCCE2374}" type="pres">
      <dgm:prSet presAssocID="{BCA62C23-B1EE-413A-AC55-046A1B00E44E}" presName="childText" presStyleLbl="conFgAcc1" presStyleIdx="1" presStyleCnt="4" custLinFactNeighborX="91" custLinFactNeighborY="-16035">
        <dgm:presLayoutVars>
          <dgm:bulletEnabled val="1"/>
        </dgm:presLayoutVars>
      </dgm:prSet>
      <dgm:spPr/>
    </dgm:pt>
    <dgm:pt modelId="{C9E7728C-1937-414D-9DF7-D1D97B300887}" type="pres">
      <dgm:prSet presAssocID="{58B2AF02-ED17-417A-BA92-89FCCA8149AF}" presName="spaceBetweenRectangles" presStyleCnt="0"/>
      <dgm:spPr/>
    </dgm:pt>
    <dgm:pt modelId="{0B2B9C27-6540-45C9-8D8E-57E716A821F1}" type="pres">
      <dgm:prSet presAssocID="{906903B8-DB8B-4344-8673-5194DAC1F4D3}" presName="parentLin" presStyleCnt="0"/>
      <dgm:spPr/>
    </dgm:pt>
    <dgm:pt modelId="{440564E7-E759-44C7-81D0-E6EBA15CB6B8}" type="pres">
      <dgm:prSet presAssocID="{906903B8-DB8B-4344-8673-5194DAC1F4D3}" presName="parentLeftMargin" presStyleLbl="node1" presStyleIdx="1" presStyleCnt="4"/>
      <dgm:spPr/>
    </dgm:pt>
    <dgm:pt modelId="{3BDDFAB2-BA57-4F9B-B97F-832BB13B51E6}" type="pres">
      <dgm:prSet presAssocID="{906903B8-DB8B-4344-8673-5194DAC1F4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79AC5A0-C0C6-4CCB-849D-FAC9316D4DD6}" type="pres">
      <dgm:prSet presAssocID="{906903B8-DB8B-4344-8673-5194DAC1F4D3}" presName="negativeSpace" presStyleCnt="0"/>
      <dgm:spPr/>
    </dgm:pt>
    <dgm:pt modelId="{49814A64-3E39-48D7-A39F-44E2E223A04D}" type="pres">
      <dgm:prSet presAssocID="{906903B8-DB8B-4344-8673-5194DAC1F4D3}" presName="childText" presStyleLbl="conFgAcc1" presStyleIdx="2" presStyleCnt="4">
        <dgm:presLayoutVars>
          <dgm:bulletEnabled val="1"/>
        </dgm:presLayoutVars>
      </dgm:prSet>
      <dgm:spPr/>
    </dgm:pt>
    <dgm:pt modelId="{036BC1BD-F61E-4AEA-B404-0B573279907C}" type="pres">
      <dgm:prSet presAssocID="{2733A338-8A3C-4652-BFDE-54F576AA3683}" presName="spaceBetweenRectangles" presStyleCnt="0"/>
      <dgm:spPr/>
    </dgm:pt>
    <dgm:pt modelId="{B178197F-E3C8-41E1-8A57-45571994FCCC}" type="pres">
      <dgm:prSet presAssocID="{8892A579-D967-4093-B193-4F8E48AEE2E2}" presName="parentLin" presStyleCnt="0"/>
      <dgm:spPr/>
    </dgm:pt>
    <dgm:pt modelId="{DD0F5CE0-8015-4757-AC28-444D7182C0B2}" type="pres">
      <dgm:prSet presAssocID="{8892A579-D967-4093-B193-4F8E48AEE2E2}" presName="parentLeftMargin" presStyleLbl="node1" presStyleIdx="2" presStyleCnt="4"/>
      <dgm:spPr/>
    </dgm:pt>
    <dgm:pt modelId="{A401DB54-39E8-47C1-9FB3-249DB4769710}" type="pres">
      <dgm:prSet presAssocID="{8892A579-D967-4093-B193-4F8E48AEE2E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D7981A5-79D5-43F3-9F35-0EAB58A71771}" type="pres">
      <dgm:prSet presAssocID="{8892A579-D967-4093-B193-4F8E48AEE2E2}" presName="negativeSpace" presStyleCnt="0"/>
      <dgm:spPr/>
    </dgm:pt>
    <dgm:pt modelId="{9CBC394C-5E26-4080-82CF-FA931FAF2703}" type="pres">
      <dgm:prSet presAssocID="{8892A579-D967-4093-B193-4F8E48AEE2E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25E1F06-C1F3-4ED3-BF44-E2AA1630CD71}" srcId="{BCA62C23-B1EE-413A-AC55-046A1B00E44E}" destId="{82687B35-7403-4116-92CB-A54CA5AF4E3B}" srcOrd="0" destOrd="0" parTransId="{8C6E6579-D886-483F-A793-72670B03649E}" sibTransId="{219B81D9-B798-4CE6-8B7E-FA3F2055BB04}"/>
    <dgm:cxn modelId="{9739AD09-7585-442D-B6D5-FDA734350D4B}" srcId="{906903B8-DB8B-4344-8673-5194DAC1F4D3}" destId="{0FEB854B-9FA9-458D-B9A8-C8D7ACAFD8E8}" srcOrd="3" destOrd="0" parTransId="{5A2EB663-D2A5-4077-8054-1E251BD39208}" sibTransId="{18C4589E-210B-43A5-802C-EE17C0A90132}"/>
    <dgm:cxn modelId="{1829730B-AF70-46A4-8AD0-7156C4E17660}" type="presOf" srcId="{C77A0FFB-0F59-4201-BA65-10F6EBB6B467}" destId="{A434939A-1119-4C49-B66A-DAB5FCF24596}" srcOrd="1" destOrd="0" presId="urn:microsoft.com/office/officeart/2005/8/layout/list1"/>
    <dgm:cxn modelId="{9E5E7F0D-F6C1-43D3-99AD-B35B69E6E264}" type="presOf" srcId="{BCA62C23-B1EE-413A-AC55-046A1B00E44E}" destId="{95CB0925-C971-4A04-AE85-8CB226F1A4DA}" srcOrd="0" destOrd="0" presId="urn:microsoft.com/office/officeart/2005/8/layout/list1"/>
    <dgm:cxn modelId="{109B8413-1F1F-4FAE-867B-C3D25050CDA8}" type="presOf" srcId="{906903B8-DB8B-4344-8673-5194DAC1F4D3}" destId="{440564E7-E759-44C7-81D0-E6EBA15CB6B8}" srcOrd="0" destOrd="0" presId="urn:microsoft.com/office/officeart/2005/8/layout/list1"/>
    <dgm:cxn modelId="{4CFFA018-D06E-4FBF-A030-3209D69F0A7C}" type="presOf" srcId="{46A1A3E7-94AD-4D57-8964-2380C94B312D}" destId="{49814A64-3E39-48D7-A39F-44E2E223A04D}" srcOrd="0" destOrd="5" presId="urn:microsoft.com/office/officeart/2005/8/layout/list1"/>
    <dgm:cxn modelId="{C6692D19-D10F-4FF9-803D-5113F208B8C4}" srcId="{8892A579-D967-4093-B193-4F8E48AEE2E2}" destId="{5F9A1179-DF10-4CAB-923A-6CE3FFB54CAA}" srcOrd="0" destOrd="0" parTransId="{6039D27D-F2FD-4D2E-A457-F49A91C2EA93}" sibTransId="{F876535B-BD6E-4D50-ADBA-4D8EC564B4B6}"/>
    <dgm:cxn modelId="{8546041B-E577-46BC-8623-BFDA637A5A33}" type="presOf" srcId="{B51B59FF-69DC-43A8-B63D-2B3E37F02208}" destId="{49814A64-3E39-48D7-A39F-44E2E223A04D}" srcOrd="0" destOrd="2" presId="urn:microsoft.com/office/officeart/2005/8/layout/list1"/>
    <dgm:cxn modelId="{0EBFFC2A-9C5F-4E9C-9E11-0C0A12D24FE1}" srcId="{3B3C9B05-4891-4040-9C77-651D8CB2DB0E}" destId="{906903B8-DB8B-4344-8673-5194DAC1F4D3}" srcOrd="2" destOrd="0" parTransId="{EE3DBEA0-21D0-4AFD-A009-6694B696CC0D}" sibTransId="{2733A338-8A3C-4652-BFDE-54F576AA3683}"/>
    <dgm:cxn modelId="{80ED382B-2956-4099-833B-ADA4DC9ADEAE}" srcId="{3B3C9B05-4891-4040-9C77-651D8CB2DB0E}" destId="{8892A579-D967-4093-B193-4F8E48AEE2E2}" srcOrd="3" destOrd="0" parTransId="{168DA11A-B62F-4776-81C6-884B3C1F0470}" sibTransId="{482F016E-565C-4D8F-85A8-88DF4623E973}"/>
    <dgm:cxn modelId="{47639B2E-E862-4998-909C-361313E152F9}" srcId="{906903B8-DB8B-4344-8673-5194DAC1F4D3}" destId="{7CA6008D-402A-482E-A3A6-16AB81C8C398}" srcOrd="7" destOrd="0" parTransId="{9E1819FE-6743-4756-9CA0-A1E35203CBC1}" sibTransId="{CEB6117C-4EA1-49FE-BADC-D7CF7F88A3A7}"/>
    <dgm:cxn modelId="{D3B45643-CBFB-4054-A7D5-00BE63C7FCEF}" srcId="{BCA62C23-B1EE-413A-AC55-046A1B00E44E}" destId="{FC2E6BCC-B4AB-4AF9-B259-79B93D7951EA}" srcOrd="7" destOrd="0" parTransId="{D083EA9C-6E1F-44EC-B039-410CD546D2E4}" sibTransId="{4877FD14-9175-43BF-892D-77CBFCC335C8}"/>
    <dgm:cxn modelId="{3EB67A66-2A89-4AF0-BC31-7FCF5C8EF195}" type="presOf" srcId="{3B3C9B05-4891-4040-9C77-651D8CB2DB0E}" destId="{417146BD-EF30-42F5-8790-8D69932DFC1F}" srcOrd="0" destOrd="0" presId="urn:microsoft.com/office/officeart/2005/8/layout/list1"/>
    <dgm:cxn modelId="{760C174A-46AB-45DD-8039-D5AC0A7F0B6F}" type="presOf" srcId="{BE97A16D-29E9-4B0B-95B4-9F6BF4FE3352}" destId="{49814A64-3E39-48D7-A39F-44E2E223A04D}" srcOrd="0" destOrd="4" presId="urn:microsoft.com/office/officeart/2005/8/layout/list1"/>
    <dgm:cxn modelId="{86FECC4A-F37E-41F1-9901-C18C98716A56}" srcId="{906903B8-DB8B-4344-8673-5194DAC1F4D3}" destId="{56A58EBF-0629-4C58-83BD-3C50C4DFCD8B}" srcOrd="0" destOrd="0" parTransId="{B8E0E53C-E9AB-45C8-850C-4E88852DA547}" sibTransId="{D614DCA8-2159-4504-8759-5DFFCEAB2A7B}"/>
    <dgm:cxn modelId="{A09FDB4B-5EA6-4BC8-B60D-75012CDFC10A}" srcId="{BCA62C23-B1EE-413A-AC55-046A1B00E44E}" destId="{5BA00DE9-E633-48A9-9D11-83613E4BF714}" srcOrd="6" destOrd="0" parTransId="{C35EAE1C-4132-4A1B-92FE-5B9725E02AEE}" sibTransId="{8C3B8C02-C13C-4B16-956E-4691EBD7CB8C}"/>
    <dgm:cxn modelId="{3521584F-BCE9-4BD5-B97C-8F782B6A0B69}" type="presOf" srcId="{0FEB854B-9FA9-458D-B9A8-C8D7ACAFD8E8}" destId="{49814A64-3E39-48D7-A39F-44E2E223A04D}" srcOrd="0" destOrd="3" presId="urn:microsoft.com/office/officeart/2005/8/layout/list1"/>
    <dgm:cxn modelId="{1C67AF70-B810-465F-A23F-F41E5F028F7C}" srcId="{906903B8-DB8B-4344-8673-5194DAC1F4D3}" destId="{B51B59FF-69DC-43A8-B63D-2B3E37F02208}" srcOrd="2" destOrd="0" parTransId="{86526A2A-7AD1-4C2F-BD71-9032638169DD}" sibTransId="{72744F8A-D68A-4147-8818-30C5159CA005}"/>
    <dgm:cxn modelId="{9F1B2358-1334-49B8-9973-4617DCFA34C8}" srcId="{3B3C9B05-4891-4040-9C77-651D8CB2DB0E}" destId="{C77A0FFB-0F59-4201-BA65-10F6EBB6B467}" srcOrd="0" destOrd="0" parTransId="{A9D61321-D345-4A2D-9CE5-F00FF0D33A09}" sibTransId="{03537F13-C8AA-47A6-AE55-B0F6DD731176}"/>
    <dgm:cxn modelId="{D758A858-19B4-41A1-B8D4-91F437BA1441}" type="presOf" srcId="{ACD8C40E-C30B-42C4-99EB-849EE151F38F}" destId="{2EF9A58B-2F8D-48BE-ACE9-9D7ABCCE2374}" srcOrd="0" destOrd="5" presId="urn:microsoft.com/office/officeart/2005/8/layout/list1"/>
    <dgm:cxn modelId="{54EE1A83-932D-4A53-95E6-9640B9073BC7}" srcId="{8892A579-D967-4093-B193-4F8E48AEE2E2}" destId="{975082D5-159F-468E-B7F6-5E3EA04C18D0}" srcOrd="1" destOrd="0" parTransId="{0B15218E-A9C1-4113-BF59-9800ACE6D436}" sibTransId="{7E2E64D9-4383-4947-8582-18B08B4AE50A}"/>
    <dgm:cxn modelId="{DD40D48A-C9BB-4D63-85B1-828BB4F181FC}" type="presOf" srcId="{0CBFF27E-EFE4-4D1F-802C-26891258A75B}" destId="{49814A64-3E39-48D7-A39F-44E2E223A04D}" srcOrd="0" destOrd="1" presId="urn:microsoft.com/office/officeart/2005/8/layout/list1"/>
    <dgm:cxn modelId="{3372108C-B486-46C0-97CA-1C32AF9AD6FE}" type="presOf" srcId="{5BA00DE9-E633-48A9-9D11-83613E4BF714}" destId="{2EF9A58B-2F8D-48BE-ACE9-9D7ABCCE2374}" srcOrd="0" destOrd="6" presId="urn:microsoft.com/office/officeart/2005/8/layout/list1"/>
    <dgm:cxn modelId="{8DDB838C-51C4-42CF-8670-34FB70A9F24A}" srcId="{906903B8-DB8B-4344-8673-5194DAC1F4D3}" destId="{BE97A16D-29E9-4B0B-95B4-9F6BF4FE3352}" srcOrd="4" destOrd="0" parTransId="{B46F2D35-E95A-4884-898A-B3254937DD00}" sibTransId="{D44C8AD9-4C7F-4C84-BDEE-BCE22E1BBB44}"/>
    <dgm:cxn modelId="{A720AD8E-8C3F-4E03-8CBC-70D2CD8D83A7}" type="presOf" srcId="{CC926B56-6164-4583-B2EC-991489F901BD}" destId="{2EF9A58B-2F8D-48BE-ACE9-9D7ABCCE2374}" srcOrd="0" destOrd="4" presId="urn:microsoft.com/office/officeart/2005/8/layout/list1"/>
    <dgm:cxn modelId="{7AFB8A90-A158-42A8-87C6-0EE08A7EE0FD}" srcId="{906903B8-DB8B-4344-8673-5194DAC1F4D3}" destId="{83894ACF-2CFD-446D-96A2-820BC21EAAF5}" srcOrd="6" destOrd="0" parTransId="{EA447DD1-574D-4AE5-B9E1-A61B5EA1221B}" sibTransId="{2DE651D8-2CC1-4309-A3F5-8E41713FDCE2}"/>
    <dgm:cxn modelId="{508A0B91-C4C2-430E-998E-4B95E69006F8}" type="presOf" srcId="{906903B8-DB8B-4344-8673-5194DAC1F4D3}" destId="{3BDDFAB2-BA57-4F9B-B97F-832BB13B51E6}" srcOrd="1" destOrd="0" presId="urn:microsoft.com/office/officeart/2005/8/layout/list1"/>
    <dgm:cxn modelId="{289E749B-119B-4952-888C-C9937843CF8F}" type="presOf" srcId="{82687B35-7403-4116-92CB-A54CA5AF4E3B}" destId="{2EF9A58B-2F8D-48BE-ACE9-9D7ABCCE2374}" srcOrd="0" destOrd="0" presId="urn:microsoft.com/office/officeart/2005/8/layout/list1"/>
    <dgm:cxn modelId="{0C1EF09D-D603-4ABE-AC11-0844946DAF27}" type="presOf" srcId="{8EF5F810-9711-4CEA-A7BB-07706A643242}" destId="{9CBC394C-5E26-4080-82CF-FA931FAF2703}" srcOrd="0" destOrd="2" presId="urn:microsoft.com/office/officeart/2005/8/layout/list1"/>
    <dgm:cxn modelId="{C34E79A4-1B90-463C-A3E4-F3BB09DDFC10}" type="presOf" srcId="{5F9A1179-DF10-4CAB-923A-6CE3FFB54CAA}" destId="{9CBC394C-5E26-4080-82CF-FA931FAF2703}" srcOrd="0" destOrd="0" presId="urn:microsoft.com/office/officeart/2005/8/layout/list1"/>
    <dgm:cxn modelId="{A4D5FAA4-47F7-403E-9785-80C268243953}" srcId="{BCA62C23-B1EE-413A-AC55-046A1B00E44E}" destId="{CC926B56-6164-4583-B2EC-991489F901BD}" srcOrd="4" destOrd="0" parTransId="{30B7422D-1196-4A19-812B-57466DE08BA6}" sibTransId="{9247D5C7-BB40-4645-B2F6-443C76F8820A}"/>
    <dgm:cxn modelId="{F3E849A5-198B-4C3D-BE90-440DDE294E7D}" srcId="{8892A579-D967-4093-B193-4F8E48AEE2E2}" destId="{8EF5F810-9711-4CEA-A7BB-07706A643242}" srcOrd="2" destOrd="0" parTransId="{CFEA379A-E997-4127-BE4E-5C25E0FF50B6}" sibTransId="{5C10EF69-857E-4A6F-9AF5-1BAA024EBAE2}"/>
    <dgm:cxn modelId="{1EBDEAAA-927E-4478-B3C1-1CAB3076DF00}" srcId="{BCA62C23-B1EE-413A-AC55-046A1B00E44E}" destId="{A26C690A-9B59-4776-BBB9-9C60622070B2}" srcOrd="1" destOrd="0" parTransId="{B754BEC7-8D80-4558-8D9D-E22D4E6C2AF8}" sibTransId="{573BF699-37C4-43C6-8466-E7F7C67F0AF5}"/>
    <dgm:cxn modelId="{06B5E5AB-D829-4079-9F6F-A68BE5563536}" srcId="{906903B8-DB8B-4344-8673-5194DAC1F4D3}" destId="{0CBFF27E-EFE4-4D1F-802C-26891258A75B}" srcOrd="1" destOrd="0" parTransId="{9C70E28E-5EF6-46A9-B851-35D63C8412A3}" sibTransId="{891D5025-1AED-4219-8669-E3E0DBB73416}"/>
    <dgm:cxn modelId="{96125AB0-31F6-4281-92DA-90FF3A619421}" type="presOf" srcId="{8892A579-D967-4093-B193-4F8E48AEE2E2}" destId="{DD0F5CE0-8015-4757-AC28-444D7182C0B2}" srcOrd="0" destOrd="0" presId="urn:microsoft.com/office/officeart/2005/8/layout/list1"/>
    <dgm:cxn modelId="{57AAA6B3-33C8-4C6E-8D58-AE07ED28B4A6}" type="presOf" srcId="{7CA6008D-402A-482E-A3A6-16AB81C8C398}" destId="{49814A64-3E39-48D7-A39F-44E2E223A04D}" srcOrd="0" destOrd="7" presId="urn:microsoft.com/office/officeart/2005/8/layout/list1"/>
    <dgm:cxn modelId="{2D60FBB9-D87C-4C90-BEEB-77C9801E709F}" srcId="{BCA62C23-B1EE-413A-AC55-046A1B00E44E}" destId="{58AA34F3-9354-47A2-BB01-D1F3E06DB95F}" srcOrd="3" destOrd="0" parTransId="{752CF985-D3E2-4C2A-A9C6-C889C7036236}" sibTransId="{696F1464-7A08-4E1A-99DB-EFAB72375EB1}"/>
    <dgm:cxn modelId="{C07B23C1-DAE2-4362-88CE-BE85969DAC2E}" type="presOf" srcId="{8892A579-D967-4093-B193-4F8E48AEE2E2}" destId="{A401DB54-39E8-47C1-9FB3-249DB4769710}" srcOrd="1" destOrd="0" presId="urn:microsoft.com/office/officeart/2005/8/layout/list1"/>
    <dgm:cxn modelId="{2D9DE4C1-4D38-4F39-809D-E6A89356CBF5}" type="presOf" srcId="{56A58EBF-0629-4C58-83BD-3C50C4DFCD8B}" destId="{49814A64-3E39-48D7-A39F-44E2E223A04D}" srcOrd="0" destOrd="0" presId="urn:microsoft.com/office/officeart/2005/8/layout/list1"/>
    <dgm:cxn modelId="{14B63BC3-A220-4210-BEA5-19E7A1B74C8D}" srcId="{BCA62C23-B1EE-413A-AC55-046A1B00E44E}" destId="{4ECC5307-3D34-4FB9-A035-AD8352AD4FFC}" srcOrd="2" destOrd="0" parTransId="{64EBE468-23F2-46F0-A294-F7E598B2C551}" sibTransId="{D5E3BC7B-DE07-42B5-A330-781227453106}"/>
    <dgm:cxn modelId="{2D9E4FC5-604A-4939-969B-28A14739D16E}" type="presOf" srcId="{C77A0FFB-0F59-4201-BA65-10F6EBB6B467}" destId="{9555153C-B0F6-4F60-9B0E-52FE7E834DFD}" srcOrd="0" destOrd="0" presId="urn:microsoft.com/office/officeart/2005/8/layout/list1"/>
    <dgm:cxn modelId="{BC00CECE-E6E8-45DE-A5DA-8500C68ED6DA}" srcId="{906903B8-DB8B-4344-8673-5194DAC1F4D3}" destId="{46A1A3E7-94AD-4D57-8964-2380C94B312D}" srcOrd="5" destOrd="0" parTransId="{1B4A87C4-F3CB-4CA5-88C0-F7E9C29FE133}" sibTransId="{14D80BD4-FC9D-485B-B70E-C154D521F37C}"/>
    <dgm:cxn modelId="{CA917ED0-4B75-454F-B227-743458CF835B}" type="presOf" srcId="{83894ACF-2CFD-446D-96A2-820BC21EAAF5}" destId="{49814A64-3E39-48D7-A39F-44E2E223A04D}" srcOrd="0" destOrd="6" presId="urn:microsoft.com/office/officeart/2005/8/layout/list1"/>
    <dgm:cxn modelId="{9C8547D6-EF57-41F2-B269-809760D4A5AE}" type="presOf" srcId="{BCA62C23-B1EE-413A-AC55-046A1B00E44E}" destId="{4890E8E2-760C-433B-B0AD-3374A3C68292}" srcOrd="1" destOrd="0" presId="urn:microsoft.com/office/officeart/2005/8/layout/list1"/>
    <dgm:cxn modelId="{5C8883D8-B7F5-4D45-989E-E6A6A61A84CE}" type="presOf" srcId="{4ECC5307-3D34-4FB9-A035-AD8352AD4FFC}" destId="{2EF9A58B-2F8D-48BE-ACE9-9D7ABCCE2374}" srcOrd="0" destOrd="2" presId="urn:microsoft.com/office/officeart/2005/8/layout/list1"/>
    <dgm:cxn modelId="{A07079DE-DEDD-4715-8A05-BF375953986E}" type="presOf" srcId="{58AA34F3-9354-47A2-BB01-D1F3E06DB95F}" destId="{2EF9A58B-2F8D-48BE-ACE9-9D7ABCCE2374}" srcOrd="0" destOrd="3" presId="urn:microsoft.com/office/officeart/2005/8/layout/list1"/>
    <dgm:cxn modelId="{AF06ECE6-8392-43D6-9EE2-3911AE226EAF}" srcId="{3B3C9B05-4891-4040-9C77-651D8CB2DB0E}" destId="{BCA62C23-B1EE-413A-AC55-046A1B00E44E}" srcOrd="1" destOrd="0" parTransId="{BF1028DC-2346-4D14-AA27-8246CC1A0983}" sibTransId="{58B2AF02-ED17-417A-BA92-89FCCA8149AF}"/>
    <dgm:cxn modelId="{527D22EC-21F4-4BD1-BDA8-C3BCEB942409}" srcId="{BCA62C23-B1EE-413A-AC55-046A1B00E44E}" destId="{ACD8C40E-C30B-42C4-99EB-849EE151F38F}" srcOrd="5" destOrd="0" parTransId="{5DFACB10-865D-4201-A65C-22303D990D7C}" sibTransId="{22FD88E9-7C19-4967-97AE-20C68DDC71B3}"/>
    <dgm:cxn modelId="{70F17EEE-53EA-45BD-AEEA-75F18EA4B750}" type="presOf" srcId="{A26C690A-9B59-4776-BBB9-9C60622070B2}" destId="{2EF9A58B-2F8D-48BE-ACE9-9D7ABCCE2374}" srcOrd="0" destOrd="1" presId="urn:microsoft.com/office/officeart/2005/8/layout/list1"/>
    <dgm:cxn modelId="{FD88BDF0-C8AD-430F-A04C-CBE1D6ACBBA1}" type="presOf" srcId="{975082D5-159F-468E-B7F6-5E3EA04C18D0}" destId="{9CBC394C-5E26-4080-82CF-FA931FAF2703}" srcOrd="0" destOrd="1" presId="urn:microsoft.com/office/officeart/2005/8/layout/list1"/>
    <dgm:cxn modelId="{303061F5-8E38-42B9-9FE9-E1CF20817E67}" type="presOf" srcId="{FC2E6BCC-B4AB-4AF9-B259-79B93D7951EA}" destId="{2EF9A58B-2F8D-48BE-ACE9-9D7ABCCE2374}" srcOrd="0" destOrd="7" presId="urn:microsoft.com/office/officeart/2005/8/layout/list1"/>
    <dgm:cxn modelId="{E089329C-F4BE-4805-AA6B-17CBAFB7EFEC}" type="presParOf" srcId="{417146BD-EF30-42F5-8790-8D69932DFC1F}" destId="{4571DB34-08FB-4F21-A973-9122E68E8DBF}" srcOrd="0" destOrd="0" presId="urn:microsoft.com/office/officeart/2005/8/layout/list1"/>
    <dgm:cxn modelId="{BDC36B63-F651-4E13-9725-199F739FE040}" type="presParOf" srcId="{4571DB34-08FB-4F21-A973-9122E68E8DBF}" destId="{9555153C-B0F6-4F60-9B0E-52FE7E834DFD}" srcOrd="0" destOrd="0" presId="urn:microsoft.com/office/officeart/2005/8/layout/list1"/>
    <dgm:cxn modelId="{1DC296C7-9EDB-4D50-8427-0B3A1D63B4C8}" type="presParOf" srcId="{4571DB34-08FB-4F21-A973-9122E68E8DBF}" destId="{A434939A-1119-4C49-B66A-DAB5FCF24596}" srcOrd="1" destOrd="0" presId="urn:microsoft.com/office/officeart/2005/8/layout/list1"/>
    <dgm:cxn modelId="{5475BBFE-A1A0-4552-A18C-729227CD05B4}" type="presParOf" srcId="{417146BD-EF30-42F5-8790-8D69932DFC1F}" destId="{35A31ED0-F0C6-4A51-BB40-502E473889B2}" srcOrd="1" destOrd="0" presId="urn:microsoft.com/office/officeart/2005/8/layout/list1"/>
    <dgm:cxn modelId="{BBB2B254-1F36-4EEB-81F9-2087FD75AC4A}" type="presParOf" srcId="{417146BD-EF30-42F5-8790-8D69932DFC1F}" destId="{C8562240-56CC-4D5F-9963-4ECBEC08ECAF}" srcOrd="2" destOrd="0" presId="urn:microsoft.com/office/officeart/2005/8/layout/list1"/>
    <dgm:cxn modelId="{7C544F40-E97F-428F-8460-4BD38335CAE6}" type="presParOf" srcId="{417146BD-EF30-42F5-8790-8D69932DFC1F}" destId="{2D044436-05B4-4262-A23A-E95E0D35EAB3}" srcOrd="3" destOrd="0" presId="urn:microsoft.com/office/officeart/2005/8/layout/list1"/>
    <dgm:cxn modelId="{99FD710D-E73F-4B0D-A3D4-1F03194B37AC}" type="presParOf" srcId="{417146BD-EF30-42F5-8790-8D69932DFC1F}" destId="{A25FBF78-E36F-463C-B8B1-F2CF17EB99FA}" srcOrd="4" destOrd="0" presId="urn:microsoft.com/office/officeart/2005/8/layout/list1"/>
    <dgm:cxn modelId="{D4573034-7BCD-48E2-90E7-C8CDC046064A}" type="presParOf" srcId="{A25FBF78-E36F-463C-B8B1-F2CF17EB99FA}" destId="{95CB0925-C971-4A04-AE85-8CB226F1A4DA}" srcOrd="0" destOrd="0" presId="urn:microsoft.com/office/officeart/2005/8/layout/list1"/>
    <dgm:cxn modelId="{E5D83CF5-6B31-4838-9126-5294879FE737}" type="presParOf" srcId="{A25FBF78-E36F-463C-B8B1-F2CF17EB99FA}" destId="{4890E8E2-760C-433B-B0AD-3374A3C68292}" srcOrd="1" destOrd="0" presId="urn:microsoft.com/office/officeart/2005/8/layout/list1"/>
    <dgm:cxn modelId="{6399064C-4DF3-41DA-B54A-913399F27C2C}" type="presParOf" srcId="{417146BD-EF30-42F5-8790-8D69932DFC1F}" destId="{FDA024BB-2370-406F-A0C4-081869F363E3}" srcOrd="5" destOrd="0" presId="urn:microsoft.com/office/officeart/2005/8/layout/list1"/>
    <dgm:cxn modelId="{C2ECAD4F-7CF5-42FA-81AF-D17AC3841680}" type="presParOf" srcId="{417146BD-EF30-42F5-8790-8D69932DFC1F}" destId="{2EF9A58B-2F8D-48BE-ACE9-9D7ABCCE2374}" srcOrd="6" destOrd="0" presId="urn:microsoft.com/office/officeart/2005/8/layout/list1"/>
    <dgm:cxn modelId="{E430B396-D62C-40F8-A779-F9C0F550CE06}" type="presParOf" srcId="{417146BD-EF30-42F5-8790-8D69932DFC1F}" destId="{C9E7728C-1937-414D-9DF7-D1D97B300887}" srcOrd="7" destOrd="0" presId="urn:microsoft.com/office/officeart/2005/8/layout/list1"/>
    <dgm:cxn modelId="{63E663CB-4D47-46CF-AAD2-619CED4D228F}" type="presParOf" srcId="{417146BD-EF30-42F5-8790-8D69932DFC1F}" destId="{0B2B9C27-6540-45C9-8D8E-57E716A821F1}" srcOrd="8" destOrd="0" presId="urn:microsoft.com/office/officeart/2005/8/layout/list1"/>
    <dgm:cxn modelId="{3161D24C-3CF8-4E7B-B489-EB258E89FA98}" type="presParOf" srcId="{0B2B9C27-6540-45C9-8D8E-57E716A821F1}" destId="{440564E7-E759-44C7-81D0-E6EBA15CB6B8}" srcOrd="0" destOrd="0" presId="urn:microsoft.com/office/officeart/2005/8/layout/list1"/>
    <dgm:cxn modelId="{E1919B22-FD51-4195-BC16-0FCF3EC4EAF2}" type="presParOf" srcId="{0B2B9C27-6540-45C9-8D8E-57E716A821F1}" destId="{3BDDFAB2-BA57-4F9B-B97F-832BB13B51E6}" srcOrd="1" destOrd="0" presId="urn:microsoft.com/office/officeart/2005/8/layout/list1"/>
    <dgm:cxn modelId="{1A4C3EE6-EB6B-4B14-923C-E303812302A5}" type="presParOf" srcId="{417146BD-EF30-42F5-8790-8D69932DFC1F}" destId="{479AC5A0-C0C6-4CCB-849D-FAC9316D4DD6}" srcOrd="9" destOrd="0" presId="urn:microsoft.com/office/officeart/2005/8/layout/list1"/>
    <dgm:cxn modelId="{1D2954CA-1D7A-4216-8FCD-5AF04646AE8A}" type="presParOf" srcId="{417146BD-EF30-42F5-8790-8D69932DFC1F}" destId="{49814A64-3E39-48D7-A39F-44E2E223A04D}" srcOrd="10" destOrd="0" presId="urn:microsoft.com/office/officeart/2005/8/layout/list1"/>
    <dgm:cxn modelId="{BCB02CDB-8F84-4E85-A449-FC4B9F3E0F4F}" type="presParOf" srcId="{417146BD-EF30-42F5-8790-8D69932DFC1F}" destId="{036BC1BD-F61E-4AEA-B404-0B573279907C}" srcOrd="11" destOrd="0" presId="urn:microsoft.com/office/officeart/2005/8/layout/list1"/>
    <dgm:cxn modelId="{0BC7938A-1070-46F3-95D4-256DE8D46503}" type="presParOf" srcId="{417146BD-EF30-42F5-8790-8D69932DFC1F}" destId="{B178197F-E3C8-41E1-8A57-45571994FCCC}" srcOrd="12" destOrd="0" presId="urn:microsoft.com/office/officeart/2005/8/layout/list1"/>
    <dgm:cxn modelId="{B629440C-6724-442C-9771-5C25E275711E}" type="presParOf" srcId="{B178197F-E3C8-41E1-8A57-45571994FCCC}" destId="{DD0F5CE0-8015-4757-AC28-444D7182C0B2}" srcOrd="0" destOrd="0" presId="urn:microsoft.com/office/officeart/2005/8/layout/list1"/>
    <dgm:cxn modelId="{1617DF67-6B57-4350-A6C5-1EE09292ED22}" type="presParOf" srcId="{B178197F-E3C8-41E1-8A57-45571994FCCC}" destId="{A401DB54-39E8-47C1-9FB3-249DB4769710}" srcOrd="1" destOrd="0" presId="urn:microsoft.com/office/officeart/2005/8/layout/list1"/>
    <dgm:cxn modelId="{F593F7DF-106F-487E-9350-6399E73B68F4}" type="presParOf" srcId="{417146BD-EF30-42F5-8790-8D69932DFC1F}" destId="{FD7981A5-79D5-43F3-9F35-0EAB58A71771}" srcOrd="13" destOrd="0" presId="urn:microsoft.com/office/officeart/2005/8/layout/list1"/>
    <dgm:cxn modelId="{95A9F468-78D9-4549-8239-1D2E739DD107}" type="presParOf" srcId="{417146BD-EF30-42F5-8790-8D69932DFC1F}" destId="{9CBC394C-5E26-4080-82CF-FA931FAF270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62240-56CC-4D5F-9963-4ECBEC08ECAF}">
      <dsp:nvSpPr>
        <dsp:cNvPr id="0" name=""/>
        <dsp:cNvSpPr/>
      </dsp:nvSpPr>
      <dsp:spPr>
        <a:xfrm>
          <a:off x="0" y="212699"/>
          <a:ext cx="566635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4939A-1119-4C49-B66A-DAB5FCF24596}">
      <dsp:nvSpPr>
        <dsp:cNvPr id="0" name=""/>
        <dsp:cNvSpPr/>
      </dsp:nvSpPr>
      <dsp:spPr>
        <a:xfrm>
          <a:off x="283317" y="65099"/>
          <a:ext cx="3966449" cy="295200"/>
        </a:xfrm>
        <a:prstGeom prst="roundRect">
          <a:avLst/>
        </a:prstGeom>
        <a:solidFill>
          <a:srgbClr val="2197D4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9922" tIns="0" rIns="14992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MVEIRB DRAFT ENVIRONMENTAL ASSESSMENT SCHEDULE</a:t>
          </a:r>
        </a:p>
      </dsp:txBody>
      <dsp:txXfrm>
        <a:off x="297727" y="79509"/>
        <a:ext cx="3937629" cy="266380"/>
      </dsp:txXfrm>
    </dsp:sp>
    <dsp:sp modelId="{2EF9A58B-2F8D-48BE-ACE9-9D7ABCCE2374}">
      <dsp:nvSpPr>
        <dsp:cNvPr id="0" name=""/>
        <dsp:cNvSpPr/>
      </dsp:nvSpPr>
      <dsp:spPr>
        <a:xfrm>
          <a:off x="0" y="657641"/>
          <a:ext cx="5666357" cy="1827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39772" tIns="208280" rIns="43977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dirty="0">
              <a:solidFill>
                <a:schemeClr val="tx1"/>
              </a:solidFill>
            </a:rPr>
            <a:t>Public Review of DAR – Jan – Feb 29, 2024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0" kern="1200" dirty="0">
              <a:solidFill>
                <a:schemeClr val="tx1"/>
              </a:solidFill>
            </a:rPr>
            <a:t>Round 1 Information Requests (IRs) from Review Board – March 2024 </a:t>
          </a:r>
          <a:endParaRPr lang="en-US" sz="1200" b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Developers Response to Public Comment (ORS) – April 19, 2024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Developers Response to Review Board and Party  IRs – September 27</a:t>
          </a:r>
          <a:r>
            <a:rPr lang="en-US" sz="1200" strike="noStrike" kern="1200" dirty="0">
              <a:solidFill>
                <a:schemeClr val="tx1"/>
              </a:solidFill>
            </a:rPr>
            <a:t>, 2024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tx1"/>
              </a:solidFill>
            </a:rPr>
            <a:t>Community Sessions – October 2024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tx1"/>
              </a:solidFill>
            </a:rPr>
            <a:t>Technical Sessions – November 2024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Developers Response to Round 2 IRs – June 2025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tx1"/>
              </a:solidFill>
            </a:rPr>
            <a:t>DAR Addendums Submitted to Review Board – Summer 2025</a:t>
          </a:r>
        </a:p>
      </dsp:txBody>
      <dsp:txXfrm>
        <a:off x="0" y="657641"/>
        <a:ext cx="5666357" cy="1827000"/>
      </dsp:txXfrm>
    </dsp:sp>
    <dsp:sp modelId="{4890E8E2-760C-433B-B0AD-3374A3C68292}">
      <dsp:nvSpPr>
        <dsp:cNvPr id="0" name=""/>
        <dsp:cNvSpPr/>
      </dsp:nvSpPr>
      <dsp:spPr>
        <a:xfrm>
          <a:off x="283317" y="518699"/>
          <a:ext cx="3966449" cy="2952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9922" tIns="0" rIns="14992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Analytical Phase</a:t>
          </a:r>
        </a:p>
      </dsp:txBody>
      <dsp:txXfrm>
        <a:off x="297727" y="533109"/>
        <a:ext cx="3937629" cy="266380"/>
      </dsp:txXfrm>
    </dsp:sp>
    <dsp:sp modelId="{49814A64-3E39-48D7-A39F-44E2E223A04D}">
      <dsp:nvSpPr>
        <dsp:cNvPr id="0" name=""/>
        <dsp:cNvSpPr/>
      </dsp:nvSpPr>
      <dsp:spPr>
        <a:xfrm>
          <a:off x="0" y="2694900"/>
          <a:ext cx="5666357" cy="18585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39772" tIns="208280" rIns="43977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i="0" kern="1200" dirty="0">
              <a:solidFill>
                <a:schemeClr val="tx1"/>
              </a:solidFill>
            </a:rPr>
            <a:t>Prehearing Conference</a:t>
          </a:r>
          <a:endParaRPr lang="en-US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i="0" kern="1200" dirty="0">
              <a:solidFill>
                <a:schemeClr val="tx1"/>
              </a:solidFill>
            </a:rPr>
            <a:t>Interventions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0" kern="1200" dirty="0">
              <a:solidFill>
                <a:schemeClr val="tx1"/>
              </a:solidFill>
            </a:rPr>
            <a:t>Developer Response to Interventions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i="0" kern="1200" dirty="0">
              <a:solidFill>
                <a:schemeClr val="tx1"/>
              </a:solidFill>
            </a:rPr>
            <a:t>Public Hearings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0" kern="1200" dirty="0">
              <a:solidFill>
                <a:schemeClr val="tx1"/>
              </a:solidFill>
            </a:rPr>
            <a:t>Hearing Undertakings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0" kern="1200" dirty="0">
              <a:solidFill>
                <a:schemeClr val="tx1"/>
              </a:solidFill>
            </a:rPr>
            <a:t>Closing Arguments from Parties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0" kern="1200" dirty="0">
              <a:solidFill>
                <a:schemeClr val="tx1"/>
              </a:solidFill>
            </a:rPr>
            <a:t>Closing Arguments from Developer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i="0" kern="1200" dirty="0">
              <a:solidFill>
                <a:schemeClr val="tx1"/>
              </a:solidFill>
            </a:rPr>
            <a:t>Closure of the Public Record</a:t>
          </a:r>
          <a:endParaRPr lang="en-US" sz="1200" b="1" i="0" kern="1200" dirty="0">
            <a:solidFill>
              <a:schemeClr val="tx1"/>
            </a:solidFill>
          </a:endParaRPr>
        </a:p>
      </dsp:txBody>
      <dsp:txXfrm>
        <a:off x="0" y="2694900"/>
        <a:ext cx="5666357" cy="1858500"/>
      </dsp:txXfrm>
    </dsp:sp>
    <dsp:sp modelId="{3BDDFAB2-BA57-4F9B-B97F-832BB13B51E6}">
      <dsp:nvSpPr>
        <dsp:cNvPr id="0" name=""/>
        <dsp:cNvSpPr/>
      </dsp:nvSpPr>
      <dsp:spPr>
        <a:xfrm>
          <a:off x="283317" y="2547300"/>
          <a:ext cx="3966449" cy="2952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9922" tIns="0" rIns="14992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i="1" kern="1200" dirty="0">
              <a:solidFill>
                <a:schemeClr val="bg1"/>
              </a:solidFill>
            </a:rPr>
            <a:t>Hearings – Mid-late </a:t>
          </a:r>
          <a:r>
            <a:rPr lang="en-CA" sz="1200" i="1" kern="1200" dirty="0">
              <a:solidFill>
                <a:schemeClr val="bg1"/>
              </a:solidFill>
            </a:rPr>
            <a:t>2025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7727" y="2561710"/>
        <a:ext cx="3937629" cy="266380"/>
      </dsp:txXfrm>
    </dsp:sp>
    <dsp:sp modelId="{9CBC394C-5E26-4080-82CF-FA931FAF2703}">
      <dsp:nvSpPr>
        <dsp:cNvPr id="0" name=""/>
        <dsp:cNvSpPr/>
      </dsp:nvSpPr>
      <dsp:spPr>
        <a:xfrm>
          <a:off x="0" y="4755000"/>
          <a:ext cx="5666357" cy="10395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39772" tIns="208280" rIns="43977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Review Board evidence analysis, deliberation, report drafting &amp; legal and editorial reviews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 dirty="0">
              <a:solidFill>
                <a:schemeClr val="tx1"/>
              </a:solidFill>
            </a:rPr>
            <a:t>Review Board issues Report of Environmental Assessment</a:t>
          </a:r>
          <a:endParaRPr lang="en-US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 dirty="0">
              <a:solidFill>
                <a:schemeClr val="tx1"/>
              </a:solidFill>
            </a:rPr>
            <a:t>Minister(s) response to Report of Environmental Assessment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0" y="4755000"/>
        <a:ext cx="5666357" cy="1039500"/>
      </dsp:txXfrm>
    </dsp:sp>
    <dsp:sp modelId="{A401DB54-39E8-47C1-9FB3-249DB4769710}">
      <dsp:nvSpPr>
        <dsp:cNvPr id="0" name=""/>
        <dsp:cNvSpPr/>
      </dsp:nvSpPr>
      <dsp:spPr>
        <a:xfrm>
          <a:off x="283317" y="4607400"/>
          <a:ext cx="3966449" cy="2952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9922" tIns="0" rIns="14992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solidFill>
                <a:schemeClr val="bg1"/>
              </a:solidFill>
            </a:rPr>
            <a:t>Decisions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97727" y="4621810"/>
        <a:ext cx="3937629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05112EF-782B-4781-8057-97EACF13E553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698500"/>
            <a:ext cx="606107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FD34929-2CBB-4923-81FC-51A0C8454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5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8047" rtl="0" eaLnBrk="1" latinLnBrk="0" hangingPunct="1">
      <a:defRPr sz="1572" kern="1200">
        <a:solidFill>
          <a:schemeClr val="tx1"/>
        </a:solidFill>
        <a:latin typeface="+mn-lt"/>
        <a:ea typeface="+mn-ea"/>
        <a:cs typeface="+mn-cs"/>
      </a:defRPr>
    </a:lvl1pPr>
    <a:lvl2pPr marL="599023" algn="l" defTabSz="1198047" rtl="0" eaLnBrk="1" latinLnBrk="0" hangingPunct="1">
      <a:defRPr sz="1572" kern="1200">
        <a:solidFill>
          <a:schemeClr val="tx1"/>
        </a:solidFill>
        <a:latin typeface="+mn-lt"/>
        <a:ea typeface="+mn-ea"/>
        <a:cs typeface="+mn-cs"/>
      </a:defRPr>
    </a:lvl2pPr>
    <a:lvl3pPr marL="1198047" algn="l" defTabSz="1198047" rtl="0" eaLnBrk="1" latinLnBrk="0" hangingPunct="1">
      <a:defRPr sz="1572" kern="1200">
        <a:solidFill>
          <a:schemeClr val="tx1"/>
        </a:solidFill>
        <a:latin typeface="+mn-lt"/>
        <a:ea typeface="+mn-ea"/>
        <a:cs typeface="+mn-cs"/>
      </a:defRPr>
    </a:lvl3pPr>
    <a:lvl4pPr marL="1797070" algn="l" defTabSz="1198047" rtl="0" eaLnBrk="1" latinLnBrk="0" hangingPunct="1">
      <a:defRPr sz="1572" kern="1200">
        <a:solidFill>
          <a:schemeClr val="tx1"/>
        </a:solidFill>
        <a:latin typeface="+mn-lt"/>
        <a:ea typeface="+mn-ea"/>
        <a:cs typeface="+mn-cs"/>
      </a:defRPr>
    </a:lvl4pPr>
    <a:lvl5pPr marL="2396094" algn="l" defTabSz="1198047" rtl="0" eaLnBrk="1" latinLnBrk="0" hangingPunct="1">
      <a:defRPr sz="1572" kern="1200">
        <a:solidFill>
          <a:schemeClr val="tx1"/>
        </a:solidFill>
        <a:latin typeface="+mn-lt"/>
        <a:ea typeface="+mn-ea"/>
        <a:cs typeface="+mn-cs"/>
      </a:defRPr>
    </a:lvl5pPr>
    <a:lvl6pPr marL="2995117" algn="l" defTabSz="1198047" rtl="0" eaLnBrk="1" latinLnBrk="0" hangingPunct="1">
      <a:defRPr sz="1572" kern="1200">
        <a:solidFill>
          <a:schemeClr val="tx1"/>
        </a:solidFill>
        <a:latin typeface="+mn-lt"/>
        <a:ea typeface="+mn-ea"/>
        <a:cs typeface="+mn-cs"/>
      </a:defRPr>
    </a:lvl6pPr>
    <a:lvl7pPr marL="3594141" algn="l" defTabSz="1198047" rtl="0" eaLnBrk="1" latinLnBrk="0" hangingPunct="1">
      <a:defRPr sz="1572" kern="1200">
        <a:solidFill>
          <a:schemeClr val="tx1"/>
        </a:solidFill>
        <a:latin typeface="+mn-lt"/>
        <a:ea typeface="+mn-ea"/>
        <a:cs typeface="+mn-cs"/>
      </a:defRPr>
    </a:lvl7pPr>
    <a:lvl8pPr marL="4193164" algn="l" defTabSz="1198047" rtl="0" eaLnBrk="1" latinLnBrk="0" hangingPunct="1">
      <a:defRPr sz="1572" kern="1200">
        <a:solidFill>
          <a:schemeClr val="tx1"/>
        </a:solidFill>
        <a:latin typeface="+mn-lt"/>
        <a:ea typeface="+mn-ea"/>
        <a:cs typeface="+mn-cs"/>
      </a:defRPr>
    </a:lvl8pPr>
    <a:lvl9pPr marL="4792188" algn="l" defTabSz="1198047" rtl="0" eaLnBrk="1" latinLnBrk="0" hangingPunct="1">
      <a:defRPr sz="15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698500"/>
            <a:ext cx="606107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34929-2CBB-4923-81FC-51A0C84540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22022-EF07-4CF4-A2E9-00967C9CDCF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713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709613"/>
            <a:ext cx="6061075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4304865"/>
            <a:ext cx="6061074" cy="4189095"/>
          </a:xfrm>
        </p:spPr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34929-2CBB-4923-81FC-51A0C845407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9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4294232"/>
            <a:ext cx="6061075" cy="418909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34929-2CBB-4923-81FC-51A0C845407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23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4421823"/>
            <a:ext cx="6061075" cy="4189095"/>
          </a:xfrm>
        </p:spPr>
        <p:txBody>
          <a:bodyPr/>
          <a:lstStyle/>
          <a:p>
            <a:pPr marL="171450" indent="-171450">
              <a:buFont typeface="Arial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4929-2CBB-4923-81FC-51A0C845407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09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698500"/>
            <a:ext cx="606107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4421823"/>
            <a:ext cx="6061075" cy="41890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34929-2CBB-4923-81FC-51A0C845407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81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698500"/>
            <a:ext cx="606107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4421823"/>
            <a:ext cx="6061075" cy="418909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34929-2CBB-4923-81FC-51A0C845407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2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879263" cy="6865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939" y="3926976"/>
            <a:ext cx="10295361" cy="1067248"/>
          </a:xfrm>
        </p:spPr>
        <p:txBody>
          <a:bodyPr>
            <a:normAutofit/>
          </a:bodyPr>
          <a:lstStyle>
            <a:lvl1pPr algn="r">
              <a:defRPr sz="4157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816" y="4737706"/>
            <a:ext cx="8315484" cy="608048"/>
          </a:xfrm>
        </p:spPr>
        <p:txBody>
          <a:bodyPr>
            <a:normAutofit/>
          </a:bodyPr>
          <a:lstStyle>
            <a:lvl1pPr marL="0" indent="0" algn="r">
              <a:buNone/>
              <a:defRPr sz="259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9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58748" y="5244413"/>
            <a:ext cx="7226552" cy="405365"/>
          </a:xfrm>
        </p:spPr>
        <p:txBody>
          <a:bodyPr>
            <a:normAutofit/>
          </a:bodyPr>
          <a:lstStyle>
            <a:lvl1pPr marL="0" indent="0" algn="r">
              <a:buNone/>
              <a:defRPr sz="1819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40654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93963" y="1393443"/>
            <a:ext cx="10691337" cy="2558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962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93443"/>
            <a:ext cx="11879263" cy="3749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63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1393443"/>
            <a:ext cx="11879263" cy="3749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157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620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963" y="1596127"/>
            <a:ext cx="5246674" cy="3648286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  <a:lvl6pPr>
              <a:defRPr sz="2338"/>
            </a:lvl6pPr>
            <a:lvl7pPr>
              <a:defRPr sz="2338"/>
            </a:lvl7pPr>
            <a:lvl8pPr>
              <a:defRPr sz="2338"/>
            </a:lvl8pPr>
            <a:lvl9pPr>
              <a:defRPr sz="23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8626" y="1596127"/>
            <a:ext cx="5246674" cy="3648286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  <a:lvl6pPr>
              <a:defRPr sz="2338"/>
            </a:lvl6pPr>
            <a:lvl7pPr>
              <a:defRPr sz="2338"/>
            </a:lvl7pPr>
            <a:lvl8pPr>
              <a:defRPr sz="2338"/>
            </a:lvl8pPr>
            <a:lvl9pPr>
              <a:defRPr sz="23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08441" y="6399283"/>
            <a:ext cx="2771828" cy="365250"/>
          </a:xfrm>
        </p:spPr>
        <p:txBody>
          <a:bodyPr/>
          <a:lstStyle/>
          <a:p>
            <a:fld id="{246E4F03-9AE7-4954-8E54-3B513704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8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68" y="272355"/>
            <a:ext cx="3908196" cy="1159092"/>
          </a:xfrm>
        </p:spPr>
        <p:txBody>
          <a:bodyPr anchor="b"/>
          <a:lstStyle>
            <a:lvl1pPr algn="l">
              <a:defRPr sz="25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462" y="272357"/>
            <a:ext cx="6640838" cy="4972057"/>
          </a:xfrm>
        </p:spPr>
        <p:txBody>
          <a:bodyPr/>
          <a:lstStyle>
            <a:lvl1pPr>
              <a:defRPr sz="4157"/>
            </a:lvl1pPr>
            <a:lvl2pPr>
              <a:defRPr sz="3637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  <a:lvl6pPr>
              <a:defRPr sz="2598"/>
            </a:lvl6pPr>
            <a:lvl7pPr>
              <a:defRPr sz="2598"/>
            </a:lvl7pPr>
            <a:lvl8pPr>
              <a:defRPr sz="2598"/>
            </a:lvl8pPr>
            <a:lvl9pPr>
              <a:defRPr sz="2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968" y="1431449"/>
            <a:ext cx="3908196" cy="3812965"/>
          </a:xfrm>
        </p:spPr>
        <p:txBody>
          <a:bodyPr/>
          <a:lstStyle>
            <a:lvl1pPr marL="0" indent="0">
              <a:buNone/>
              <a:defRPr sz="181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08441" y="6399283"/>
            <a:ext cx="2771828" cy="365250"/>
          </a:xfrm>
        </p:spPr>
        <p:txBody>
          <a:bodyPr/>
          <a:lstStyle/>
          <a:p>
            <a:fld id="{246E4F03-9AE7-4954-8E54-3B513704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5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419" y="611214"/>
            <a:ext cx="7127558" cy="4104323"/>
          </a:xfrm>
        </p:spPr>
        <p:txBody>
          <a:bodyPr/>
          <a:lstStyle>
            <a:lvl1pPr marL="0" indent="0">
              <a:buNone/>
              <a:defRPr sz="4157"/>
            </a:lvl1pPr>
            <a:lvl2pPr marL="593949" indent="0">
              <a:buNone/>
              <a:defRPr sz="3637"/>
            </a:lvl2pPr>
            <a:lvl3pPr marL="1187897" indent="0">
              <a:buNone/>
              <a:defRPr sz="3118"/>
            </a:lvl3pPr>
            <a:lvl4pPr marL="1781846" indent="0">
              <a:buNone/>
              <a:defRPr sz="2598"/>
            </a:lvl4pPr>
            <a:lvl5pPr marL="2375794" indent="0">
              <a:buNone/>
              <a:defRPr sz="2598"/>
            </a:lvl5pPr>
            <a:lvl6pPr marL="2969743" indent="0">
              <a:buNone/>
              <a:defRPr sz="2598"/>
            </a:lvl6pPr>
            <a:lvl7pPr marL="3563691" indent="0">
              <a:buNone/>
              <a:defRPr sz="2598"/>
            </a:lvl7pPr>
            <a:lvl8pPr marL="4157640" indent="0">
              <a:buNone/>
              <a:defRPr sz="2598"/>
            </a:lvl8pPr>
            <a:lvl9pPr marL="4751588" indent="0">
              <a:buNone/>
              <a:defRPr sz="2598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419" y="4745624"/>
            <a:ext cx="7127558" cy="397448"/>
          </a:xfrm>
        </p:spPr>
        <p:txBody>
          <a:bodyPr/>
          <a:lstStyle>
            <a:lvl1pPr marL="0" indent="0">
              <a:buNone/>
              <a:defRPr sz="181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08441" y="6399283"/>
            <a:ext cx="2771828" cy="365250"/>
          </a:xfrm>
        </p:spPr>
        <p:txBody>
          <a:bodyPr/>
          <a:lstStyle/>
          <a:p>
            <a:fld id="{246E4F03-9AE7-4954-8E54-3B513704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63" y="1596127"/>
            <a:ext cx="10691337" cy="3648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E4F03-9AE7-4954-8E54-3B513704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6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5" userDrawn="1">
          <p15:clr>
            <a:srgbClr val="FBAE40"/>
          </p15:clr>
        </p15:guide>
        <p15:guide id="2" pos="37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93963" y="1393443"/>
            <a:ext cx="10691337" cy="2558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95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93443"/>
            <a:ext cx="11879263" cy="3749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63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1393443"/>
            <a:ext cx="11879263" cy="3749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157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783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963" y="1596127"/>
            <a:ext cx="5246674" cy="3648286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  <a:lvl6pPr>
              <a:defRPr sz="2338"/>
            </a:lvl6pPr>
            <a:lvl7pPr>
              <a:defRPr sz="2338"/>
            </a:lvl7pPr>
            <a:lvl8pPr>
              <a:defRPr sz="2338"/>
            </a:lvl8pPr>
            <a:lvl9pPr>
              <a:defRPr sz="23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8626" y="1596127"/>
            <a:ext cx="5246674" cy="3648286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  <a:lvl6pPr>
              <a:defRPr sz="2338"/>
            </a:lvl6pPr>
            <a:lvl7pPr>
              <a:defRPr sz="2338"/>
            </a:lvl7pPr>
            <a:lvl8pPr>
              <a:defRPr sz="2338"/>
            </a:lvl8pPr>
            <a:lvl9pPr>
              <a:defRPr sz="23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08441" y="6399283"/>
            <a:ext cx="2771828" cy="365250"/>
          </a:xfrm>
        </p:spPr>
        <p:txBody>
          <a:bodyPr/>
          <a:lstStyle/>
          <a:p>
            <a:fld id="{246E4F03-9AE7-4954-8E54-3B513704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3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68" y="272355"/>
            <a:ext cx="3908196" cy="1159092"/>
          </a:xfrm>
        </p:spPr>
        <p:txBody>
          <a:bodyPr anchor="b"/>
          <a:lstStyle>
            <a:lvl1pPr algn="l">
              <a:defRPr sz="25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462" y="272357"/>
            <a:ext cx="6640838" cy="4972057"/>
          </a:xfrm>
        </p:spPr>
        <p:txBody>
          <a:bodyPr/>
          <a:lstStyle>
            <a:lvl1pPr>
              <a:defRPr sz="4157"/>
            </a:lvl1pPr>
            <a:lvl2pPr>
              <a:defRPr sz="3637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  <a:lvl6pPr>
              <a:defRPr sz="2598"/>
            </a:lvl6pPr>
            <a:lvl7pPr>
              <a:defRPr sz="2598"/>
            </a:lvl7pPr>
            <a:lvl8pPr>
              <a:defRPr sz="2598"/>
            </a:lvl8pPr>
            <a:lvl9pPr>
              <a:defRPr sz="2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968" y="1431449"/>
            <a:ext cx="3908196" cy="3812965"/>
          </a:xfrm>
        </p:spPr>
        <p:txBody>
          <a:bodyPr/>
          <a:lstStyle>
            <a:lvl1pPr marL="0" indent="0">
              <a:buNone/>
              <a:defRPr sz="181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08441" y="6399283"/>
            <a:ext cx="2771828" cy="365250"/>
          </a:xfrm>
        </p:spPr>
        <p:txBody>
          <a:bodyPr/>
          <a:lstStyle/>
          <a:p>
            <a:fld id="{246E4F03-9AE7-4954-8E54-3B513704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8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419" y="611214"/>
            <a:ext cx="7127558" cy="4104323"/>
          </a:xfrm>
        </p:spPr>
        <p:txBody>
          <a:bodyPr/>
          <a:lstStyle>
            <a:lvl1pPr marL="0" indent="0">
              <a:buNone/>
              <a:defRPr sz="4157"/>
            </a:lvl1pPr>
            <a:lvl2pPr marL="593949" indent="0">
              <a:buNone/>
              <a:defRPr sz="3637"/>
            </a:lvl2pPr>
            <a:lvl3pPr marL="1187897" indent="0">
              <a:buNone/>
              <a:defRPr sz="3118"/>
            </a:lvl3pPr>
            <a:lvl4pPr marL="1781846" indent="0">
              <a:buNone/>
              <a:defRPr sz="2598"/>
            </a:lvl4pPr>
            <a:lvl5pPr marL="2375794" indent="0">
              <a:buNone/>
              <a:defRPr sz="2598"/>
            </a:lvl5pPr>
            <a:lvl6pPr marL="2969743" indent="0">
              <a:buNone/>
              <a:defRPr sz="2598"/>
            </a:lvl6pPr>
            <a:lvl7pPr marL="3563691" indent="0">
              <a:buNone/>
              <a:defRPr sz="2598"/>
            </a:lvl7pPr>
            <a:lvl8pPr marL="4157640" indent="0">
              <a:buNone/>
              <a:defRPr sz="2598"/>
            </a:lvl8pPr>
            <a:lvl9pPr marL="4751588" indent="0">
              <a:buNone/>
              <a:defRPr sz="2598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419" y="4745624"/>
            <a:ext cx="7127558" cy="397448"/>
          </a:xfrm>
        </p:spPr>
        <p:txBody>
          <a:bodyPr/>
          <a:lstStyle>
            <a:lvl1pPr marL="0" indent="0">
              <a:buNone/>
              <a:defRPr sz="181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08441" y="6399283"/>
            <a:ext cx="2771828" cy="365250"/>
          </a:xfrm>
        </p:spPr>
        <p:txBody>
          <a:bodyPr/>
          <a:lstStyle/>
          <a:p>
            <a:fld id="{246E4F03-9AE7-4954-8E54-3B513704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4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9263" cy="6865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939" y="3926976"/>
            <a:ext cx="10295361" cy="1067248"/>
          </a:xfrm>
        </p:spPr>
        <p:txBody>
          <a:bodyPr>
            <a:normAutofit/>
          </a:bodyPr>
          <a:lstStyle>
            <a:lvl1pPr algn="r">
              <a:defRPr sz="4157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816" y="4737706"/>
            <a:ext cx="8315484" cy="608048"/>
          </a:xfrm>
        </p:spPr>
        <p:txBody>
          <a:bodyPr>
            <a:normAutofit/>
          </a:bodyPr>
          <a:lstStyle>
            <a:lvl1pPr marL="0" indent="0" algn="r">
              <a:buNone/>
              <a:defRPr sz="259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9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58748" y="5244413"/>
            <a:ext cx="7226552" cy="405365"/>
          </a:xfrm>
        </p:spPr>
        <p:txBody>
          <a:bodyPr>
            <a:normAutofit/>
          </a:bodyPr>
          <a:lstStyle>
            <a:lvl1pPr marL="0" indent="0" algn="r">
              <a:buNone/>
              <a:defRPr sz="1819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415548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63" y="1596127"/>
            <a:ext cx="10691337" cy="3648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E4F03-9AE7-4954-8E54-3B513704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0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61253"/>
            <a:ext cx="11879263" cy="11046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963" y="273939"/>
            <a:ext cx="10691337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963" y="1596127"/>
            <a:ext cx="10691337" cy="364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08441" y="6399283"/>
            <a:ext cx="2771828" cy="365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>
                <a:solidFill>
                  <a:srgbClr val="0070C0"/>
                </a:solidFill>
              </a:defRPr>
            </a:lvl1pPr>
          </a:lstStyle>
          <a:p>
            <a:fld id="{246E4F03-9AE7-4954-8E54-3B5137041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9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6" r:id="rId6"/>
    <p:sldLayoutId id="2147483657" r:id="rId7"/>
  </p:sldLayoutIdLst>
  <p:hf hdr="0"/>
  <p:txStyles>
    <p:titleStyle>
      <a:lvl1pPr algn="ctr" defTabSz="1187897" rtl="0" eaLnBrk="1" latinLnBrk="0" hangingPunct="1"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61" indent="-445461" algn="l" defTabSz="1187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1pPr>
      <a:lvl2pPr marL="965166" indent="-371218" algn="l" defTabSz="118789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37" kern="1200">
          <a:solidFill>
            <a:schemeClr val="tx1"/>
          </a:solidFill>
          <a:latin typeface="+mn-lt"/>
          <a:ea typeface="+mn-ea"/>
          <a:cs typeface="+mn-cs"/>
        </a:defRPr>
      </a:lvl2pPr>
      <a:lvl3pPr marL="1484871" indent="-296974" algn="l" defTabSz="1187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078820" indent="-296974" algn="l" defTabSz="11878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598" kern="1200">
          <a:solidFill>
            <a:schemeClr val="tx1"/>
          </a:solidFill>
          <a:latin typeface="+mn-lt"/>
          <a:ea typeface="+mn-ea"/>
          <a:cs typeface="+mn-cs"/>
        </a:defRPr>
      </a:lvl4pPr>
      <a:lvl5pPr marL="2672768" indent="-296974" algn="l" defTabSz="1187897" rtl="0" eaLnBrk="1" latinLnBrk="0" hangingPunct="1">
        <a:spcBef>
          <a:spcPct val="20000"/>
        </a:spcBef>
        <a:buFont typeface="Arial" panose="020B0604020202020204" pitchFamily="34" charset="0"/>
        <a:buChar char="»"/>
        <a:defRPr sz="2598" kern="1200">
          <a:solidFill>
            <a:schemeClr val="tx1"/>
          </a:solidFill>
          <a:latin typeface="+mn-lt"/>
          <a:ea typeface="+mn-ea"/>
          <a:cs typeface="+mn-cs"/>
        </a:defRPr>
      </a:lvl5pPr>
      <a:lvl6pPr marL="3266717" indent="-296974" algn="l" defTabSz="1187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6pPr>
      <a:lvl7pPr marL="3860665" indent="-296974" algn="l" defTabSz="1187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7pPr>
      <a:lvl8pPr marL="4454614" indent="-296974" algn="l" defTabSz="1187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8pPr>
      <a:lvl9pPr marL="5048562" indent="-296974" algn="l" defTabSz="1187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1253"/>
            <a:ext cx="11879263" cy="11046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963" y="273939"/>
            <a:ext cx="10691337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963" y="1596127"/>
            <a:ext cx="10691337" cy="364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08441" y="6399283"/>
            <a:ext cx="2771828" cy="365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>
                <a:solidFill>
                  <a:srgbClr val="0070C0"/>
                </a:solidFill>
              </a:defRPr>
            </a:lvl1pPr>
          </a:lstStyle>
          <a:p>
            <a:fld id="{246E4F03-9AE7-4954-8E54-3B513704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3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ctr" defTabSz="1187897" rtl="0" eaLnBrk="1" latinLnBrk="0" hangingPunct="1"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61" indent="-445461" algn="l" defTabSz="1187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1pPr>
      <a:lvl2pPr marL="965166" indent="-371218" algn="l" defTabSz="118789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37" kern="1200">
          <a:solidFill>
            <a:schemeClr val="tx1"/>
          </a:solidFill>
          <a:latin typeface="+mn-lt"/>
          <a:ea typeface="+mn-ea"/>
          <a:cs typeface="+mn-cs"/>
        </a:defRPr>
      </a:lvl2pPr>
      <a:lvl3pPr marL="1484871" indent="-296974" algn="l" defTabSz="1187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078820" indent="-296974" algn="l" defTabSz="11878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598" kern="1200">
          <a:solidFill>
            <a:schemeClr val="tx1"/>
          </a:solidFill>
          <a:latin typeface="+mn-lt"/>
          <a:ea typeface="+mn-ea"/>
          <a:cs typeface="+mn-cs"/>
        </a:defRPr>
      </a:lvl4pPr>
      <a:lvl5pPr marL="2672768" indent="-296974" algn="l" defTabSz="1187897" rtl="0" eaLnBrk="1" latinLnBrk="0" hangingPunct="1">
        <a:spcBef>
          <a:spcPct val="20000"/>
        </a:spcBef>
        <a:buFont typeface="Arial" panose="020B0604020202020204" pitchFamily="34" charset="0"/>
        <a:buChar char="»"/>
        <a:defRPr sz="2598" kern="1200">
          <a:solidFill>
            <a:schemeClr val="tx1"/>
          </a:solidFill>
          <a:latin typeface="+mn-lt"/>
          <a:ea typeface="+mn-ea"/>
          <a:cs typeface="+mn-cs"/>
        </a:defRPr>
      </a:lvl5pPr>
      <a:lvl6pPr marL="3266717" indent="-296974" algn="l" defTabSz="1187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6pPr>
      <a:lvl7pPr marL="3860665" indent="-296974" algn="l" defTabSz="1187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7pPr>
      <a:lvl8pPr marL="4454614" indent="-296974" algn="l" defTabSz="1187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8pPr>
      <a:lvl9pPr marL="5048562" indent="-296974" algn="l" defTabSz="1187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eviewboard.ca/registry/ea1213-02" TargetMode="External"/><Relationship Id="rId5" Type="http://schemas.openxmlformats.org/officeDocument/2006/relationships/hyperlink" Target="http://www.inf.gov.nt.ca/en/MVH" TargetMode="External"/><Relationship Id="rId4" Type="http://schemas.openxmlformats.org/officeDocument/2006/relationships/hyperlink" Target="mailto:MVH@gov.nt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2831" y="4029869"/>
            <a:ext cx="10295361" cy="1817179"/>
            <a:chOff x="762000" y="3028950"/>
            <a:chExt cx="7924800" cy="1368745"/>
          </a:xfrm>
        </p:grpSpPr>
        <p:sp>
          <p:nvSpPr>
            <p:cNvPr id="5" name="TextBox 4"/>
            <p:cNvSpPr txBox="1"/>
            <p:nvPr/>
          </p:nvSpPr>
          <p:spPr>
            <a:xfrm>
              <a:off x="6096000" y="4147421"/>
              <a:ext cx="2590800" cy="25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59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May 2025</a:t>
              </a: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762000" y="3028950"/>
              <a:ext cx="7924800" cy="80247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157" dirty="0"/>
                <a:t>Mackenzie Valley Highway Project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2286000" y="3690221"/>
              <a:ext cx="6400800" cy="4572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City of Yellowknife Major Project Update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31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7B41-81AF-4CAF-AF20-B8CE1503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77" y="311474"/>
            <a:ext cx="3908196" cy="786891"/>
          </a:xfrm>
        </p:spPr>
        <p:txBody>
          <a:bodyPr>
            <a:normAutofit/>
          </a:bodyPr>
          <a:lstStyle/>
          <a:p>
            <a:r>
              <a:rPr lang="en-US" sz="3600" dirty="0"/>
              <a:t>Project</a:t>
            </a:r>
            <a:r>
              <a:rPr lang="en-US" sz="3200" dirty="0"/>
              <a:t> </a:t>
            </a:r>
            <a:r>
              <a:rPr lang="en-US" sz="3600" dirty="0"/>
              <a:t>Overview</a:t>
            </a:r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0FFD0-AB56-480A-B94B-16DC09965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977" y="1286235"/>
            <a:ext cx="6856161" cy="504929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two-lane gravel road from Wrigley to Tulita and Norman Wells to replace the Mackenzie Valley Winter Road</a:t>
            </a:r>
          </a:p>
          <a:p>
            <a:pPr marL="936849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3 Segments</a:t>
            </a:r>
          </a:p>
          <a:p>
            <a:pPr marL="936849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10 years to construct over ~20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Protect supply chains and stabilize cost of living through climate-resilient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Diversify the NWT economy through resource development, remediation, and tourism sectors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Provide a crucial lifeline for residents during emergencies through all-season road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38" dirty="0"/>
          </a:p>
          <a:p>
            <a:endParaRPr lang="en-US" sz="2338" dirty="0">
              <a:highlight>
                <a:srgbClr val="FFFF00"/>
              </a:highlight>
            </a:endParaRPr>
          </a:p>
          <a:p>
            <a:endParaRPr lang="en-US" sz="2338" dirty="0"/>
          </a:p>
          <a:p>
            <a:endParaRPr lang="en-US" sz="2079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F0C06B-A6F0-4920-BCCE-830598836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E4F03-9AE7-4954-8E54-3B5137041FE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4D7D46-B3CE-7DA7-B3D5-974CFF98A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089" y="815279"/>
            <a:ext cx="3897229" cy="5209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600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32FC-7B91-C455-389C-140B20A5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69" y="160940"/>
            <a:ext cx="10691336" cy="1113681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/>
              <a:t>Developer’s Assessment Report (DAR)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151B3-6FF0-7BE6-D614-6ACFA71E0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69" y="1211713"/>
            <a:ext cx="6800800" cy="4627816"/>
          </a:xfrm>
        </p:spPr>
        <p:txBody>
          <a:bodyPr vert="horz" lIns="118793" tIns="59396" rIns="118793" bIns="59396" rtlCol="0" anchor="t">
            <a:normAutofit/>
          </a:bodyPr>
          <a:lstStyle/>
          <a:p>
            <a:pPr marL="0" lvl="1" indent="0">
              <a:buNone/>
            </a:pPr>
            <a:r>
              <a:rPr lang="en-CA" sz="2400" dirty="0">
                <a:cs typeface="Calibri"/>
              </a:rPr>
              <a:t>Presents detailed information required to evaluate the project through the Environmental Assessment process</a:t>
            </a:r>
          </a:p>
          <a:p>
            <a:pPr marL="519705" lvl="1" indent="-519705">
              <a:buFont typeface="Arial" panose="020B0604020202020204" pitchFamily="34" charset="0"/>
              <a:buChar char="•"/>
            </a:pPr>
            <a:r>
              <a:rPr lang="en-CA" sz="2400" dirty="0">
                <a:cs typeface="Calibri"/>
              </a:rPr>
              <a:t>Potential interactions between the Project and the environment that could lead to changes (potential effects)</a:t>
            </a:r>
          </a:p>
          <a:p>
            <a:pPr marL="519705" lvl="1" indent="-519705">
              <a:buFont typeface="Arial" panose="020B0604020202020204" pitchFamily="34" charset="0"/>
              <a:buChar char="•"/>
            </a:pPr>
            <a:r>
              <a:rPr lang="en-CA" sz="2400" dirty="0">
                <a:cs typeface="Calibri"/>
              </a:rPr>
              <a:t>Proposed mitigation measures to reduce potential adverse effects </a:t>
            </a:r>
          </a:p>
          <a:p>
            <a:pPr marL="519705" lvl="1" indent="-519705">
              <a:buFont typeface="Arial" panose="020B0604020202020204" pitchFamily="34" charset="0"/>
              <a:buChar char="•"/>
            </a:pPr>
            <a:r>
              <a:rPr lang="en-CA" sz="2400" dirty="0">
                <a:cs typeface="Calibri"/>
              </a:rPr>
              <a:t>Predicting the effects on the environment after mitigation actions are taken (residual effects)</a:t>
            </a:r>
          </a:p>
          <a:p>
            <a:pPr marL="519705" lvl="2" indent="0">
              <a:buNone/>
            </a:pPr>
            <a:endParaRPr lang="en-CA" sz="2200" dirty="0">
              <a:cs typeface="Calibri"/>
            </a:endParaRPr>
          </a:p>
          <a:p>
            <a:pPr marL="463610" lvl="1" indent="-463610">
              <a:buChar char="•"/>
            </a:pPr>
            <a:endParaRPr lang="en-CA" sz="1299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338" dirty="0">
              <a:cs typeface="Calibri"/>
            </a:endParaRPr>
          </a:p>
          <a:p>
            <a:pPr marL="936294" indent="-334096"/>
            <a:endParaRPr lang="en-US" sz="2079" dirty="0">
              <a:cs typeface="Calibri"/>
            </a:endParaRPr>
          </a:p>
          <a:p>
            <a:pPr marL="371218" lvl="1">
              <a:buFont typeface="Arial" panose="020B0604020202020204" pitchFamily="34" charset="0"/>
              <a:buChar char="•"/>
            </a:pPr>
            <a:endParaRPr lang="en-CA" sz="2079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37A30-CBE2-B2D8-C56E-633B53DD7E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E4F03-9AE7-4954-8E54-3B5137041FE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D19C7C-C2EF-2D10-4344-CFD0F4E73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8021" y="1274621"/>
            <a:ext cx="3235543" cy="4291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9050"/>
            <a:bevelB w="19050"/>
          </a:sp3d>
        </p:spPr>
      </p:pic>
    </p:spTree>
    <p:extLst>
      <p:ext uri="{BB962C8B-B14F-4D97-AF65-F5344CB8AC3E}">
        <p14:creationId xmlns:p14="http://schemas.microsoft.com/office/powerpoint/2010/main" val="192613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3BDDE-B9DF-B784-1FFC-F25444DA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95" y="136362"/>
            <a:ext cx="10691336" cy="1113681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/>
              <a:t>Notable Findings of the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85DEB-B6AE-60EC-9F74-82B0CB540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95" y="1160017"/>
            <a:ext cx="7521129" cy="4592903"/>
          </a:xfrm>
        </p:spPr>
        <p:txBody>
          <a:bodyPr>
            <a:normAutofit/>
          </a:bodyPr>
          <a:lstStyle/>
          <a:p>
            <a:pPr marL="277200" indent="-277200" algn="l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General sentiment is positive </a:t>
            </a:r>
          </a:p>
          <a:p>
            <a:pPr marL="277200" indent="-277200" algn="l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Significant adverse socio-economic effects </a:t>
            </a:r>
          </a:p>
          <a:p>
            <a:pPr marL="862605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Increased availability of drugs and alcohol</a:t>
            </a:r>
          </a:p>
          <a:p>
            <a:pPr marL="862605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Public safety (road incidents)</a:t>
            </a:r>
          </a:p>
          <a:p>
            <a:pPr marL="277200" indent="-277200"/>
            <a:r>
              <a:rPr lang="en-CA" sz="2400" dirty="0">
                <a:solidFill>
                  <a:srgbClr val="000000"/>
                </a:solidFill>
                <a:latin typeface="Calibri" panose="020F0502020204030204" pitchFamily="34" charset="0"/>
              </a:rPr>
              <a:t>Significant adverse biophysical effects</a:t>
            </a:r>
          </a:p>
          <a:p>
            <a:pPr marL="862605" lvl="1" indent="-34290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0000"/>
                </a:solidFill>
                <a:latin typeface="Calibri" panose="020F0502020204030204" pitchFamily="34" charset="0"/>
              </a:rPr>
              <a:t>The Project will reduce boreal caribou habitat, and the amount of existing disturbance is already significant.</a:t>
            </a:r>
          </a:p>
          <a:p>
            <a:pPr marL="862605" lvl="1" indent="-34290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0000"/>
                </a:solidFill>
                <a:latin typeface="Calibri" panose="020F0502020204030204" pitchFamily="34" charset="0"/>
              </a:rPr>
              <a:t>The Project will make it easier to harvest fish and may lead to overfishing (conservatively significant) 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CA" sz="2338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A8B9C-17D4-66B8-1AB1-C4B6E7D9B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E4F03-9AE7-4954-8E54-3B5137041FE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78C16-8D41-2E65-E848-8B9142519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475" y="892520"/>
            <a:ext cx="3192108" cy="4750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819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ADB2B-72EE-4F02-A86C-15B332FD87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E4F03-9AE7-4954-8E54-3B5137041FE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3948AF-EEE4-48F6-A24A-5D5A193B5AB9}"/>
              </a:ext>
            </a:extLst>
          </p:cNvPr>
          <p:cNvSpPr txBox="1">
            <a:spLocks/>
          </p:cNvSpPr>
          <p:nvPr/>
        </p:nvSpPr>
        <p:spPr>
          <a:xfrm>
            <a:off x="273275" y="226614"/>
            <a:ext cx="5783746" cy="708798"/>
          </a:xfrm>
          <a:prstGeom prst="rect">
            <a:avLst/>
          </a:prstGeom>
        </p:spPr>
        <p:txBody>
          <a:bodyPr vert="horz" lIns="118793" tIns="59396" rIns="118793" bIns="59396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187897"/>
            <a:r>
              <a:rPr lang="en-CA" sz="3600" dirty="0"/>
              <a:t>Current Status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BF13FC0-FB5A-3741-012C-0512E41EBA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048197"/>
              </p:ext>
            </p:extLst>
          </p:nvPr>
        </p:nvGraphicFramePr>
        <p:xfrm>
          <a:off x="6057021" y="352014"/>
          <a:ext cx="5666357" cy="58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F49D78B-241C-EB2D-A6D3-24028BF6BE9D}"/>
              </a:ext>
            </a:extLst>
          </p:cNvPr>
          <p:cNvSpPr txBox="1"/>
          <p:nvPr/>
        </p:nvSpPr>
        <p:spPr>
          <a:xfrm>
            <a:off x="273275" y="1000669"/>
            <a:ext cx="5666356" cy="6370509"/>
          </a:xfrm>
          <a:prstGeom prst="rect">
            <a:avLst/>
          </a:prstGeom>
          <a:noFill/>
        </p:spPr>
        <p:txBody>
          <a:bodyPr wrap="square" lIns="118793" tIns="59396" rIns="118793" bIns="59396" anchor="t">
            <a:spAutoFit/>
          </a:bodyPr>
          <a:lstStyle/>
          <a:p>
            <a:pPr marL="342900" lvl="1" indent="-342900" defTabSz="1187897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Calibri" panose="020F0502020204030204" pitchFamily="34" charset="0"/>
              </a:rPr>
              <a:t>Technical Sessions were held in Yellowknife from November 19-21, 2024</a:t>
            </a:r>
          </a:p>
          <a:p>
            <a:pPr marL="342900" lvl="1" indent="-342900" defTabSz="1187897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Calibri" panose="020F0502020204030204" pitchFamily="34" charset="0"/>
              </a:rPr>
              <a:t>Review Board has carried out public engagement and Community Sessions in the Dehcho and Sahtu Regions throughout 2024 and 2025</a:t>
            </a:r>
          </a:p>
          <a:p>
            <a:pPr marL="342900" lvl="1" indent="-342900" defTabSz="1187897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Calibri" panose="020F0502020204030204" pitchFamily="34" charset="0"/>
              </a:rPr>
              <a:t>GNWT has responded to questions:</a:t>
            </a:r>
          </a:p>
          <a:p>
            <a:pPr marL="941924" lvl="2" indent="-342900" defTabSz="1187897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0000"/>
                </a:solidFill>
                <a:latin typeface="Calibri" panose="020F0502020204030204" pitchFamily="34" charset="0"/>
              </a:rPr>
              <a:t>141 Comments from the Online Review System</a:t>
            </a:r>
          </a:p>
          <a:p>
            <a:pPr marL="941924" lvl="2" indent="-342900" defTabSz="1187897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200" dirty="0">
                <a:latin typeface="Calibri" panose="020F0502020204030204" pitchFamily="34" charset="0"/>
              </a:rPr>
              <a:t>158 Round 1 Information </a:t>
            </a:r>
            <a:r>
              <a:rPr lang="en-CA" sz="2200" dirty="0">
                <a:solidFill>
                  <a:srgbClr val="000000"/>
                </a:solidFill>
                <a:latin typeface="Calibri" panose="020F0502020204030204" pitchFamily="34" charset="0"/>
              </a:rPr>
              <a:t>Requests (IRs)</a:t>
            </a:r>
          </a:p>
          <a:p>
            <a:pPr marL="941924" lvl="2" indent="-342900" defTabSz="1187897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0000"/>
                </a:solidFill>
                <a:latin typeface="Calibri" panose="020F0502020204030204" pitchFamily="34" charset="0"/>
              </a:rPr>
              <a:t>135 Round 2 IRs (110 complete as of May 12, 2025)</a:t>
            </a:r>
          </a:p>
          <a:p>
            <a:pPr marL="342900" lvl="1" indent="-342900" defTabSz="1187897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71218" indent="-371218">
              <a:buFont typeface="Arial" panose="020B0604020202020204" pitchFamily="34" charset="0"/>
              <a:buChar char="•"/>
            </a:pPr>
            <a:endParaRPr lang="en-CA" sz="1819" dirty="0">
              <a:latin typeface="Cambria"/>
              <a:ea typeface="Cambria"/>
            </a:endParaRPr>
          </a:p>
          <a:p>
            <a:pPr marL="371218" indent="-371218">
              <a:buFont typeface="Arial" panose="020B0604020202020204" pitchFamily="34" charset="0"/>
              <a:buChar char="•"/>
            </a:pPr>
            <a:endParaRPr lang="en-CA" sz="1819" dirty="0">
              <a:latin typeface="Cambria"/>
              <a:ea typeface="Cambria"/>
            </a:endParaRPr>
          </a:p>
          <a:p>
            <a:endParaRPr lang="en-CA" sz="1819" dirty="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4955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7C6E-D57D-84BC-349D-6A2CD6C7A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47" y="114061"/>
            <a:ext cx="10691337" cy="114009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/>
              <a:t>Next Steps</a:t>
            </a:r>
            <a:endParaRPr lang="en-CA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B90F2-5A2B-C67E-97CE-698A0BDC8E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E4F03-9AE7-4954-8E54-3B5137041FE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F3FA1C-BB9F-A314-F271-34B721AC55E1}"/>
              </a:ext>
            </a:extLst>
          </p:cNvPr>
          <p:cNvGrpSpPr/>
          <p:nvPr/>
        </p:nvGrpSpPr>
        <p:grpSpPr>
          <a:xfrm>
            <a:off x="-1817765" y="1036064"/>
            <a:ext cx="16747710" cy="4768409"/>
            <a:chOff x="822133" y="2347471"/>
            <a:chExt cx="10932058" cy="30171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1E3511-9528-611E-7B19-F39E4EFC03BA}"/>
                </a:ext>
              </a:extLst>
            </p:cNvPr>
            <p:cNvSpPr/>
            <p:nvPr/>
          </p:nvSpPr>
          <p:spPr>
            <a:xfrm>
              <a:off x="2644190" y="2425247"/>
              <a:ext cx="6579975" cy="362701"/>
            </a:xfrm>
            <a:prstGeom prst="rect">
              <a:avLst/>
            </a:prstGeom>
            <a:solidFill>
              <a:srgbClr val="DEE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sz="1754" dirty="0"/>
            </a:p>
          </p:txBody>
        </p:sp>
        <p:sp>
          <p:nvSpPr>
            <p:cNvPr id="7" name="Espace réservé du texte 67">
              <a:extLst>
                <a:ext uri="{FF2B5EF4-FFF2-40B4-BE49-F238E27FC236}">
                  <a16:creationId xmlns:a16="http://schemas.microsoft.com/office/drawing/2014/main" id="{7025F49B-261F-F5C0-A671-3BB8FEA3D78A}"/>
                </a:ext>
              </a:extLst>
            </p:cNvPr>
            <p:cNvSpPr txBox="1">
              <a:spLocks/>
            </p:cNvSpPr>
            <p:nvPr/>
          </p:nvSpPr>
          <p:spPr>
            <a:xfrm>
              <a:off x="999868" y="2489256"/>
              <a:ext cx="1697037" cy="450850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marL="0" indent="0" algn="l" defTabSz="121917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990575" indent="-380990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728" dirty="0"/>
                <a:t>	</a:t>
              </a:r>
            </a:p>
          </p:txBody>
        </p:sp>
        <p:sp>
          <p:nvSpPr>
            <p:cNvPr id="9" name="Espace réservé du texte 67">
              <a:extLst>
                <a:ext uri="{FF2B5EF4-FFF2-40B4-BE49-F238E27FC236}">
                  <a16:creationId xmlns:a16="http://schemas.microsoft.com/office/drawing/2014/main" id="{FBADD682-B51E-1B4E-0180-1172201E1E1C}"/>
                </a:ext>
              </a:extLst>
            </p:cNvPr>
            <p:cNvSpPr txBox="1">
              <a:spLocks/>
            </p:cNvSpPr>
            <p:nvPr/>
          </p:nvSpPr>
          <p:spPr>
            <a:xfrm>
              <a:off x="2796859" y="2489256"/>
              <a:ext cx="1697037" cy="450850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marL="0" indent="0" algn="l" defTabSz="121917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990575" indent="-380990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728" dirty="0"/>
                <a:t>2025</a:t>
              </a:r>
            </a:p>
          </p:txBody>
        </p:sp>
        <p:sp>
          <p:nvSpPr>
            <p:cNvPr id="10" name="Espace réservé du texte 67">
              <a:extLst>
                <a:ext uri="{FF2B5EF4-FFF2-40B4-BE49-F238E27FC236}">
                  <a16:creationId xmlns:a16="http://schemas.microsoft.com/office/drawing/2014/main" id="{C8588500-B1E9-1162-FBD9-DB33AA5635B3}"/>
                </a:ext>
              </a:extLst>
            </p:cNvPr>
            <p:cNvSpPr txBox="1">
              <a:spLocks/>
            </p:cNvSpPr>
            <p:nvPr/>
          </p:nvSpPr>
          <p:spPr>
            <a:xfrm>
              <a:off x="2749253" y="2903630"/>
              <a:ext cx="2194356" cy="282358"/>
            </a:xfrm>
            <a:prstGeom prst="rect">
              <a:avLst/>
            </a:prstGeom>
          </p:spPr>
          <p:txBody>
            <a:bodyPr lIns="89094" tIns="44547" rIns="89094" bIns="44547" rtlCol="0" anchor="t">
              <a:noAutofit/>
            </a:bodyPr>
            <a:lstStyle>
              <a:lvl1pPr marL="0" indent="0" algn="l" defTabSz="121917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accent3"/>
                  </a:solidFill>
                  <a:latin typeface="+mj-lt"/>
                  <a:ea typeface="+mn-ea"/>
                  <a:cs typeface="+mn-cs"/>
                </a:defRPr>
              </a:lvl1pPr>
              <a:lvl2pPr marL="990575" indent="-380990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8414" indent="-278414">
                <a:buFont typeface="Arial" panose="020B0604020202020204" pitchFamily="34" charset="0"/>
                <a:buChar char="•"/>
              </a:pPr>
              <a:r>
                <a:rPr lang="en-CA" b="0" dirty="0">
                  <a:solidFill>
                    <a:schemeClr val="tx1"/>
                  </a:solidFill>
                </a:rPr>
                <a:t>Review Board Public Hearings and Follow up</a:t>
              </a:r>
            </a:p>
            <a:p>
              <a:pPr marL="278414" indent="-278414">
                <a:buFont typeface="Arial" panose="020B0604020202020204" pitchFamily="34" charset="0"/>
                <a:buChar char="•"/>
              </a:pPr>
              <a:r>
                <a:rPr lang="en-CA" b="0" dirty="0">
                  <a:solidFill>
                    <a:schemeClr val="tx1"/>
                  </a:solidFill>
                </a:rPr>
                <a:t>Report of Environmental Assessment</a:t>
              </a:r>
            </a:p>
            <a:p>
              <a:pPr marL="278001" indent="-278001">
                <a:buFont typeface="Arial" panose="020B0604020202020204" pitchFamily="34" charset="0"/>
                <a:buChar char="•"/>
              </a:pPr>
              <a:r>
                <a:rPr lang="en-CA" b="0" dirty="0">
                  <a:solidFill>
                    <a:schemeClr val="tx1"/>
                  </a:solidFill>
                </a:rPr>
                <a:t>Federal Lobbying for Construction Funding</a:t>
              </a:r>
            </a:p>
            <a:p>
              <a:pPr marL="278001" indent="-278001">
                <a:buFont typeface="Arial" panose="020B0604020202020204" pitchFamily="34" charset="0"/>
                <a:buChar char="•"/>
              </a:pPr>
              <a:r>
                <a:rPr lang="en-CA" b="0" dirty="0">
                  <a:solidFill>
                    <a:schemeClr val="tx1"/>
                  </a:solidFill>
                </a:rPr>
                <a:t>Engagement and Indigenous Consultation </a:t>
              </a:r>
            </a:p>
            <a:p>
              <a:pPr marL="278414" indent="-278414">
                <a:buFont typeface="Arial" panose="020B0604020202020204" pitchFamily="34" charset="0"/>
                <a:buChar char="•"/>
              </a:pPr>
              <a:r>
                <a:rPr lang="en-CA" b="0" dirty="0">
                  <a:solidFill>
                    <a:schemeClr val="tx1"/>
                  </a:solidFill>
                </a:rPr>
                <a:t>Mitigation Engagement and Planning</a:t>
              </a:r>
            </a:p>
            <a:p>
              <a:pPr marL="278414" indent="-278414">
                <a:buFont typeface="Arial" panose="020B0604020202020204" pitchFamily="34" charset="0"/>
                <a:buChar char="•"/>
              </a:pPr>
              <a:r>
                <a:rPr lang="en-CA" b="0" dirty="0">
                  <a:solidFill>
                    <a:schemeClr val="tx1"/>
                  </a:solidFill>
                </a:rPr>
                <a:t>Engineering &amp; Design studies</a:t>
              </a:r>
            </a:p>
            <a:p>
              <a:pPr marL="278414" indent="-278414">
                <a:buFont typeface="Arial" panose="020B0604020202020204" pitchFamily="34" charset="0"/>
                <a:buChar char="•"/>
              </a:pPr>
              <a:endParaRPr lang="en-CA" sz="1400" b="0" dirty="0">
                <a:solidFill>
                  <a:schemeClr val="tx1"/>
                </a:solidFill>
              </a:endParaRPr>
            </a:p>
            <a:p>
              <a:pPr marL="278414" indent="-278414">
                <a:buFont typeface="Arial" panose="020B0604020202020204" pitchFamily="34" charset="0"/>
                <a:buChar char="•"/>
              </a:pPr>
              <a:endParaRPr lang="en-CA" sz="1400" b="0" dirty="0">
                <a:solidFill>
                  <a:schemeClr val="tx1"/>
                </a:solidFill>
                <a:cs typeface="Calibri"/>
              </a:endParaRPr>
            </a:p>
            <a:p>
              <a:pPr marL="278414" indent="-278414">
                <a:buFont typeface="Arial" panose="020B0604020202020204" pitchFamily="34" charset="0"/>
                <a:buChar char="•"/>
              </a:pPr>
              <a:endParaRPr lang="en-CA" sz="1364" b="0" dirty="0">
                <a:solidFill>
                  <a:schemeClr val="tx1"/>
                </a:solidFill>
                <a:cs typeface="Calibri"/>
              </a:endParaRPr>
            </a:p>
            <a:p>
              <a:pPr marL="278001" indent="-278001">
                <a:buFont typeface="Arial" panose="020B0604020202020204" pitchFamily="34" charset="0"/>
                <a:buChar char="•"/>
              </a:pPr>
              <a:endParaRPr lang="fr-FR" sz="1169" dirty="0">
                <a:solidFill>
                  <a:schemeClr val="tx1"/>
                </a:solidFill>
                <a:cs typeface="Calibri"/>
              </a:endParaRPr>
            </a:p>
            <a:p>
              <a:pPr marL="278414" indent="-278414">
                <a:buFont typeface="Arial" panose="020B0604020202020204" pitchFamily="34" charset="0"/>
                <a:buChar char="•"/>
              </a:pPr>
              <a:endParaRPr lang="en-CA" sz="1364" b="0" dirty="0">
                <a:solidFill>
                  <a:schemeClr val="tx1"/>
                </a:solidFill>
                <a:cs typeface="Calibri"/>
              </a:endParaRPr>
            </a:p>
            <a:p>
              <a:pPr marL="278414" indent="-278414">
                <a:buFont typeface="Arial" panose="020B0604020202020204" pitchFamily="34" charset="0"/>
                <a:buChar char="•"/>
              </a:pPr>
              <a:endParaRPr lang="fr-FR" sz="1364" dirty="0">
                <a:solidFill>
                  <a:schemeClr val="tx1"/>
                </a:solidFill>
              </a:endParaRPr>
            </a:p>
            <a:p>
              <a:pPr marL="278414" indent="-278414">
                <a:buFont typeface="Arial" panose="020B0604020202020204" pitchFamily="34" charset="0"/>
                <a:buChar char="•"/>
              </a:pPr>
              <a:endParaRPr lang="fr-FR" sz="1364" b="0" dirty="0">
                <a:solidFill>
                  <a:schemeClr val="tx1"/>
                </a:solidFill>
              </a:endParaRPr>
            </a:p>
            <a:p>
              <a:endParaRPr lang="fr-FR" sz="1559" dirty="0">
                <a:solidFill>
                  <a:schemeClr val="tx1"/>
                </a:solidFill>
              </a:endParaRPr>
            </a:p>
            <a:p>
              <a:endParaRPr lang="fr-FR" sz="1559" dirty="0">
                <a:solidFill>
                  <a:schemeClr val="tx1"/>
                </a:solidFill>
              </a:endParaRPr>
            </a:p>
          </p:txBody>
        </p:sp>
        <p:sp>
          <p:nvSpPr>
            <p:cNvPr id="11" name="Espace réservé du texte 67">
              <a:extLst>
                <a:ext uri="{FF2B5EF4-FFF2-40B4-BE49-F238E27FC236}">
                  <a16:creationId xmlns:a16="http://schemas.microsoft.com/office/drawing/2014/main" id="{AF8AE0FB-A195-CA9D-1A92-AB4BF27E301D}"/>
                </a:ext>
              </a:extLst>
            </p:cNvPr>
            <p:cNvSpPr txBox="1">
              <a:spLocks/>
            </p:cNvSpPr>
            <p:nvPr/>
          </p:nvSpPr>
          <p:spPr>
            <a:xfrm>
              <a:off x="5153990" y="2489256"/>
              <a:ext cx="1697037" cy="450850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marL="0" indent="0" algn="l" defTabSz="121917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990575" indent="-380990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728" dirty="0"/>
                <a:t>2026</a:t>
              </a:r>
            </a:p>
          </p:txBody>
        </p:sp>
        <p:sp>
          <p:nvSpPr>
            <p:cNvPr id="12" name="Espace réservé du texte 67">
              <a:extLst>
                <a:ext uri="{FF2B5EF4-FFF2-40B4-BE49-F238E27FC236}">
                  <a16:creationId xmlns:a16="http://schemas.microsoft.com/office/drawing/2014/main" id="{0637A668-98FD-B3AB-169B-F388D89634B1}"/>
                </a:ext>
              </a:extLst>
            </p:cNvPr>
            <p:cNvSpPr txBox="1">
              <a:spLocks/>
            </p:cNvSpPr>
            <p:nvPr/>
          </p:nvSpPr>
          <p:spPr>
            <a:xfrm>
              <a:off x="5117700" y="2915193"/>
              <a:ext cx="1874306" cy="368946"/>
            </a:xfrm>
            <a:prstGeom prst="rect">
              <a:avLst/>
            </a:prstGeom>
          </p:spPr>
          <p:txBody>
            <a:bodyPr lIns="89094" tIns="44547" rIns="89094" bIns="44547" rtlCol="0" anchor="t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b="1" kern="1200">
                  <a:solidFill>
                    <a:schemeClr val="accent3"/>
                  </a:solidFill>
                  <a:latin typeface="+mj-lt"/>
                  <a:ea typeface="+mn-ea"/>
                  <a:cs typeface="+mn-cs"/>
                </a:defRPr>
              </a:lvl1pPr>
              <a:lvl2pPr marL="990575" indent="-380990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8414" indent="-278414">
                <a:buFont typeface="Arial" panose="020B0604020202020204" pitchFamily="34" charset="0"/>
                <a:buChar char="•"/>
              </a:pPr>
              <a:r>
                <a:rPr lang="en-CA" b="0" dirty="0">
                  <a:solidFill>
                    <a:schemeClr val="tx1"/>
                  </a:solidFill>
                </a:rPr>
                <a:t>Responsible Ministers’ Final Decision</a:t>
              </a:r>
            </a:p>
            <a:p>
              <a:pPr marL="278414" indent="-278414">
                <a:buFont typeface="Arial" panose="020B0604020202020204" pitchFamily="34" charset="0"/>
                <a:buChar char="•"/>
              </a:pPr>
              <a:r>
                <a:rPr lang="en-CA" b="0" dirty="0">
                  <a:solidFill>
                    <a:schemeClr val="tx1"/>
                  </a:solidFill>
                </a:rPr>
                <a:t>Application for Construction Regulatory Authorizations</a:t>
              </a:r>
            </a:p>
            <a:p>
              <a:pPr marL="278001" indent="-278001">
                <a:buFont typeface="Arial" panose="020B0604020202020204" pitchFamily="34" charset="0"/>
                <a:buChar char="•"/>
              </a:pPr>
              <a:r>
                <a:rPr lang="en-CA" b="0" dirty="0">
                  <a:solidFill>
                    <a:schemeClr val="tx1"/>
                  </a:solidFill>
                </a:rPr>
                <a:t>Engagement and Indigenous Consultation </a:t>
              </a:r>
            </a:p>
            <a:p>
              <a:pPr marL="278414" indent="-278414">
                <a:buFont typeface="Arial" panose="020B0604020202020204" pitchFamily="34" charset="0"/>
                <a:buChar char="•"/>
              </a:pPr>
              <a:r>
                <a:rPr lang="en-CA" b="0" dirty="0">
                  <a:solidFill>
                    <a:schemeClr val="tx1"/>
                  </a:solidFill>
                </a:rPr>
                <a:t>Federal Lobbying for Construction Funding</a:t>
              </a:r>
            </a:p>
            <a:p>
              <a:pPr marL="278414" indent="-278414">
                <a:buFont typeface="Arial" panose="020B0604020202020204" pitchFamily="34" charset="0"/>
                <a:buChar char="•"/>
                <a:defRPr/>
              </a:pPr>
              <a:r>
                <a:rPr lang="en-CA" b="0" dirty="0">
                  <a:solidFill>
                    <a:schemeClr val="tx1"/>
                  </a:solidFill>
                </a:rPr>
                <a:t>Procurement (Pending Funding)</a:t>
              </a:r>
            </a:p>
            <a:p>
              <a:pPr marL="278414" indent="-278414">
                <a:buFont typeface="Arial" panose="020B0604020202020204" pitchFamily="34" charset="0"/>
                <a:buChar char="•"/>
                <a:defRPr/>
              </a:pPr>
              <a:r>
                <a:rPr lang="en-CA" b="0" dirty="0">
                  <a:solidFill>
                    <a:schemeClr val="tx1"/>
                  </a:solidFill>
                </a:rPr>
                <a:t>Engineering &amp; Design studies</a:t>
              </a:r>
            </a:p>
            <a:p>
              <a:pPr marL="278414" indent="-278414">
                <a:buFont typeface="Arial" panose="020B0604020202020204" pitchFamily="34" charset="0"/>
                <a:buChar char="•"/>
                <a:defRPr/>
              </a:pPr>
              <a:endParaRPr lang="en-CA" sz="1400" b="0" dirty="0">
                <a:solidFill>
                  <a:schemeClr val="tx1"/>
                </a:solidFill>
              </a:endParaRPr>
            </a:p>
            <a:p>
              <a:pPr marL="278414" indent="-278414">
                <a:buFont typeface="Arial" panose="020B0604020202020204" pitchFamily="34" charset="0"/>
                <a:buChar char="•"/>
                <a:defRPr/>
              </a:pPr>
              <a:endParaRPr lang="en-CA" sz="1364" b="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3" name="Espace réservé du texte 67">
              <a:extLst>
                <a:ext uri="{FF2B5EF4-FFF2-40B4-BE49-F238E27FC236}">
                  <a16:creationId xmlns:a16="http://schemas.microsoft.com/office/drawing/2014/main" id="{FE21CAB8-66FE-BAD6-FB89-EB5ED100B5DB}"/>
                </a:ext>
              </a:extLst>
            </p:cNvPr>
            <p:cNvSpPr txBox="1">
              <a:spLocks/>
            </p:cNvSpPr>
            <p:nvPr/>
          </p:nvSpPr>
          <p:spPr>
            <a:xfrm>
              <a:off x="7231050" y="2489256"/>
              <a:ext cx="2215983" cy="450850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marL="0" indent="0" algn="l" defTabSz="121917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990575" indent="-380990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728" dirty="0"/>
                <a:t>2027 – 20XX</a:t>
              </a:r>
            </a:p>
          </p:txBody>
        </p:sp>
        <p:sp>
          <p:nvSpPr>
            <p:cNvPr id="14" name="Espace réservé du texte 67">
              <a:extLst>
                <a:ext uri="{FF2B5EF4-FFF2-40B4-BE49-F238E27FC236}">
                  <a16:creationId xmlns:a16="http://schemas.microsoft.com/office/drawing/2014/main" id="{5CEB0896-94BC-BEB4-F21B-60CF7AE54EA9}"/>
                </a:ext>
              </a:extLst>
            </p:cNvPr>
            <p:cNvSpPr txBox="1">
              <a:spLocks/>
            </p:cNvSpPr>
            <p:nvPr/>
          </p:nvSpPr>
          <p:spPr>
            <a:xfrm>
              <a:off x="7234879" y="2922101"/>
              <a:ext cx="1976612" cy="368946"/>
            </a:xfrm>
            <a:prstGeom prst="rect">
              <a:avLst/>
            </a:prstGeom>
          </p:spPr>
          <p:txBody>
            <a:bodyPr lIns="89094" tIns="44547" rIns="89094" bIns="44547" rtlCol="0" anchor="t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b="1" kern="1200">
                  <a:solidFill>
                    <a:schemeClr val="accent3"/>
                  </a:solidFill>
                  <a:latin typeface="+mj-lt"/>
                  <a:ea typeface="+mn-ea"/>
                  <a:cs typeface="+mn-cs"/>
                </a:defRPr>
              </a:lvl1pPr>
              <a:lvl2pPr marL="990575" indent="-380990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8414" indent="-278414">
                <a:buFont typeface="Arial" panose="020B0604020202020204" pitchFamily="34" charset="0"/>
                <a:buChar char="•"/>
              </a:pPr>
              <a:r>
                <a:rPr lang="en-CA" b="0" dirty="0">
                  <a:solidFill>
                    <a:schemeClr val="tx1"/>
                  </a:solidFill>
                </a:rPr>
                <a:t>Start Construction (Pending Regulatory Authorizations &amp; Funding)</a:t>
              </a:r>
            </a:p>
            <a:p>
              <a:pPr marL="278414" indent="-278414">
                <a:buFont typeface="Arial" panose="020B0604020202020204" pitchFamily="34" charset="0"/>
                <a:buChar char="•"/>
              </a:pPr>
              <a:r>
                <a:rPr lang="en-CA" b="0" dirty="0">
                  <a:solidFill>
                    <a:schemeClr val="tx1"/>
                  </a:solidFill>
                </a:rPr>
                <a:t>Engagement and Indigenous Consultation </a:t>
              </a:r>
            </a:p>
            <a:p>
              <a:pPr marL="278414" indent="-278414">
                <a:buFont typeface="Arial" panose="020B0604020202020204" pitchFamily="34" charset="0"/>
                <a:buChar char="•"/>
              </a:pPr>
              <a:r>
                <a:rPr lang="en-CA" b="0" dirty="0">
                  <a:solidFill>
                    <a:schemeClr val="tx1"/>
                  </a:solidFill>
                </a:rPr>
                <a:t>Construction &amp; Construction Monitoring</a:t>
              </a:r>
              <a:endParaRPr lang="en-CA" b="0" dirty="0">
                <a:solidFill>
                  <a:schemeClr val="tx1"/>
                </a:solidFill>
                <a:cs typeface="Calibri"/>
              </a:endParaRPr>
            </a:p>
            <a:p>
              <a:pPr marL="278414" indent="-278414">
                <a:buFont typeface="Arial" panose="020B0604020202020204" pitchFamily="34" charset="0"/>
                <a:buChar char="•"/>
                <a:defRPr/>
              </a:pPr>
              <a:endParaRPr lang="fr-FR" sz="1364" b="0" dirty="0">
                <a:solidFill>
                  <a:schemeClr val="tx1"/>
                </a:solidFill>
              </a:endParaRPr>
            </a:p>
          </p:txBody>
        </p:sp>
        <p:sp>
          <p:nvSpPr>
            <p:cNvPr id="16" name="Espace réservé du texte 67">
              <a:extLst>
                <a:ext uri="{FF2B5EF4-FFF2-40B4-BE49-F238E27FC236}">
                  <a16:creationId xmlns:a16="http://schemas.microsoft.com/office/drawing/2014/main" id="{DF68D21B-9BE2-E98F-5BA7-2F2FC951D0D5}"/>
                </a:ext>
              </a:extLst>
            </p:cNvPr>
            <p:cNvSpPr txBox="1">
              <a:spLocks/>
            </p:cNvSpPr>
            <p:nvPr/>
          </p:nvSpPr>
          <p:spPr>
            <a:xfrm>
              <a:off x="9310246" y="3176106"/>
              <a:ext cx="2443945" cy="368946"/>
            </a:xfrm>
            <a:prstGeom prst="rect">
              <a:avLst/>
            </a:prstGeom>
          </p:spPr>
          <p:txBody>
            <a:bodyPr lIns="89094" tIns="44547" rIns="89094" bIns="44547" rtlCol="0" anchor="t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b="1" kern="1200">
                  <a:solidFill>
                    <a:schemeClr val="accent3"/>
                  </a:solidFill>
                  <a:latin typeface="+mj-lt"/>
                  <a:ea typeface="+mn-ea"/>
                  <a:cs typeface="+mn-cs"/>
                </a:defRPr>
              </a:lvl1pPr>
              <a:lvl2pPr marL="990575" indent="-380990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800" b="1" kern="1200">
                  <a:solidFill>
                    <a:srgbClr val="B4001B"/>
                  </a:solidFill>
                  <a:latin typeface="+mj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fr-FR" sz="1364" b="0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e 37">
              <a:extLst>
                <a:ext uri="{FF2B5EF4-FFF2-40B4-BE49-F238E27FC236}">
                  <a16:creationId xmlns:a16="http://schemas.microsoft.com/office/drawing/2014/main" id="{83B5EDD4-6E8A-6F1C-0510-9A2C26AF2139}"/>
                </a:ext>
              </a:extLst>
            </p:cNvPr>
            <p:cNvGrpSpPr/>
            <p:nvPr/>
          </p:nvGrpSpPr>
          <p:grpSpPr>
            <a:xfrm>
              <a:off x="9172379" y="2351213"/>
              <a:ext cx="137866" cy="3013427"/>
              <a:chOff x="927273" y="2494580"/>
              <a:chExt cx="137866" cy="3013427"/>
            </a:xfrm>
          </p:grpSpPr>
          <p:cxnSp>
            <p:nvCxnSpPr>
              <p:cNvPr id="50" name="Connecteur droit 38">
                <a:extLst>
                  <a:ext uri="{FF2B5EF4-FFF2-40B4-BE49-F238E27FC236}">
                    <a16:creationId xmlns:a16="http://schemas.microsoft.com/office/drawing/2014/main" id="{665A2710-FE15-0C9F-BEEC-CE0498BBED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79060" y="2559418"/>
                <a:ext cx="17758" cy="2911126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e 39">
                <a:extLst>
                  <a:ext uri="{FF2B5EF4-FFF2-40B4-BE49-F238E27FC236}">
                    <a16:creationId xmlns:a16="http://schemas.microsoft.com/office/drawing/2014/main" id="{80228AA2-3810-3845-4352-877F7ECB90A2}"/>
                  </a:ext>
                </a:extLst>
              </p:cNvPr>
              <p:cNvSpPr/>
              <p:nvPr userDrawn="1"/>
            </p:nvSpPr>
            <p:spPr>
              <a:xfrm>
                <a:off x="927273" y="2494580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fr-FR" sz="1754" dirty="0"/>
              </a:p>
            </p:txBody>
          </p:sp>
          <p:sp>
            <p:nvSpPr>
              <p:cNvPr id="52" name="Ovale 40">
                <a:extLst>
                  <a:ext uri="{FF2B5EF4-FFF2-40B4-BE49-F238E27FC236}">
                    <a16:creationId xmlns:a16="http://schemas.microsoft.com/office/drawing/2014/main" id="{DA2E6DC6-2CD7-B3EF-DCAF-0938DD0D5F92}"/>
                  </a:ext>
                </a:extLst>
              </p:cNvPr>
              <p:cNvSpPr/>
              <p:nvPr userDrawn="1"/>
            </p:nvSpPr>
            <p:spPr>
              <a:xfrm>
                <a:off x="927979" y="5378096"/>
                <a:ext cx="137160" cy="12991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fr-FR" sz="1754" dirty="0"/>
              </a:p>
            </p:txBody>
          </p:sp>
        </p:grpSp>
        <p:cxnSp>
          <p:nvCxnSpPr>
            <p:cNvPr id="19" name="Connecteur droit 43">
              <a:extLst>
                <a:ext uri="{FF2B5EF4-FFF2-40B4-BE49-F238E27FC236}">
                  <a16:creationId xmlns:a16="http://schemas.microsoft.com/office/drawing/2014/main" id="{814AE33C-3D7F-0AB0-C79A-2A18A1D2D4DA}"/>
                </a:ext>
              </a:extLst>
            </p:cNvPr>
            <p:cNvCxnSpPr>
              <a:cxnSpLocks/>
              <a:stCxn id="41" idx="2"/>
              <a:endCxn id="39" idx="6"/>
            </p:cNvCxnSpPr>
            <p:nvPr/>
          </p:nvCxnSpPr>
          <p:spPr>
            <a:xfrm>
              <a:off x="2578853" y="2771063"/>
              <a:ext cx="6741455" cy="18727"/>
            </a:xfrm>
            <a:prstGeom prst="line">
              <a:avLst/>
            </a:prstGeom>
            <a:ln w="7239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e 47">
              <a:extLst>
                <a:ext uri="{FF2B5EF4-FFF2-40B4-BE49-F238E27FC236}">
                  <a16:creationId xmlns:a16="http://schemas.microsoft.com/office/drawing/2014/main" id="{CC49F3EC-B85E-D441-E7AB-9C8F0021AAE5}"/>
                </a:ext>
              </a:extLst>
            </p:cNvPr>
            <p:cNvSpPr/>
            <p:nvPr userDrawn="1"/>
          </p:nvSpPr>
          <p:spPr>
            <a:xfrm>
              <a:off x="822133" y="2728131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fr-FR" sz="1754" dirty="0"/>
            </a:p>
          </p:txBody>
        </p:sp>
        <p:grpSp>
          <p:nvGrpSpPr>
            <p:cNvPr id="22" name="Groupe 25">
              <a:extLst>
                <a:ext uri="{FF2B5EF4-FFF2-40B4-BE49-F238E27FC236}">
                  <a16:creationId xmlns:a16="http://schemas.microsoft.com/office/drawing/2014/main" id="{7E60D223-F412-A264-937C-CCA452F60647}"/>
                </a:ext>
              </a:extLst>
            </p:cNvPr>
            <p:cNvGrpSpPr/>
            <p:nvPr/>
          </p:nvGrpSpPr>
          <p:grpSpPr>
            <a:xfrm>
              <a:off x="2575979" y="2366109"/>
              <a:ext cx="152101" cy="2964730"/>
              <a:chOff x="550396" y="2509476"/>
              <a:chExt cx="152101" cy="2964730"/>
            </a:xfrm>
          </p:grpSpPr>
          <p:cxnSp>
            <p:nvCxnSpPr>
              <p:cNvPr id="42" name="Connecteur droit 26">
                <a:extLst>
                  <a:ext uri="{FF2B5EF4-FFF2-40B4-BE49-F238E27FC236}">
                    <a16:creationId xmlns:a16="http://schemas.microsoft.com/office/drawing/2014/main" id="{87A8CD77-DF0C-BF4E-B64D-EC1D7867E842}"/>
                  </a:ext>
                </a:extLst>
              </p:cNvPr>
              <p:cNvCxnSpPr/>
              <p:nvPr userDrawn="1"/>
            </p:nvCxnSpPr>
            <p:spPr>
              <a:xfrm>
                <a:off x="618977" y="2532229"/>
                <a:ext cx="0" cy="2898648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e 27">
                <a:extLst>
                  <a:ext uri="{FF2B5EF4-FFF2-40B4-BE49-F238E27FC236}">
                    <a16:creationId xmlns:a16="http://schemas.microsoft.com/office/drawing/2014/main" id="{45A31F79-85E7-A2CC-B1E9-8C6012D5272C}"/>
                  </a:ext>
                </a:extLst>
              </p:cNvPr>
              <p:cNvSpPr/>
              <p:nvPr userDrawn="1"/>
            </p:nvSpPr>
            <p:spPr>
              <a:xfrm>
                <a:off x="565337" y="2509476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fr-FR" sz="1754" dirty="0"/>
              </a:p>
            </p:txBody>
          </p:sp>
          <p:sp>
            <p:nvSpPr>
              <p:cNvPr id="44" name="Ovale 28">
                <a:extLst>
                  <a:ext uri="{FF2B5EF4-FFF2-40B4-BE49-F238E27FC236}">
                    <a16:creationId xmlns:a16="http://schemas.microsoft.com/office/drawing/2014/main" id="{1B3BB41D-CC65-EE06-CFAA-999E0386A945}"/>
                  </a:ext>
                </a:extLst>
              </p:cNvPr>
              <p:cNvSpPr/>
              <p:nvPr userDrawn="1"/>
            </p:nvSpPr>
            <p:spPr>
              <a:xfrm>
                <a:off x="550396" y="5337046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fr-FR" sz="1754" dirty="0"/>
              </a:p>
            </p:txBody>
          </p:sp>
        </p:grpSp>
        <p:grpSp>
          <p:nvGrpSpPr>
            <p:cNvPr id="23" name="Groupe 49">
              <a:extLst>
                <a:ext uri="{FF2B5EF4-FFF2-40B4-BE49-F238E27FC236}">
                  <a16:creationId xmlns:a16="http://schemas.microsoft.com/office/drawing/2014/main" id="{8B373455-A845-A31B-8ECA-D49DEB80B9E5}"/>
                </a:ext>
              </a:extLst>
            </p:cNvPr>
            <p:cNvGrpSpPr/>
            <p:nvPr/>
          </p:nvGrpSpPr>
          <p:grpSpPr>
            <a:xfrm>
              <a:off x="2518612" y="2649774"/>
              <a:ext cx="265176" cy="265176"/>
              <a:chOff x="490273" y="2814098"/>
              <a:chExt cx="265176" cy="265176"/>
            </a:xfrm>
          </p:grpSpPr>
          <p:sp>
            <p:nvSpPr>
              <p:cNvPr id="40" name="Ovale 50">
                <a:extLst>
                  <a:ext uri="{FF2B5EF4-FFF2-40B4-BE49-F238E27FC236}">
                    <a16:creationId xmlns:a16="http://schemas.microsoft.com/office/drawing/2014/main" id="{306BBF6E-C0BE-9987-957C-EE372A1B1B19}"/>
                  </a:ext>
                </a:extLst>
              </p:cNvPr>
              <p:cNvSpPr/>
              <p:nvPr userDrawn="1"/>
            </p:nvSpPr>
            <p:spPr>
              <a:xfrm>
                <a:off x="490273" y="2814098"/>
                <a:ext cx="265176" cy="2651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fr-FR" sz="1754" dirty="0"/>
              </a:p>
            </p:txBody>
          </p:sp>
          <p:sp>
            <p:nvSpPr>
              <p:cNvPr id="41" name="Ovale 51">
                <a:extLst>
                  <a:ext uri="{FF2B5EF4-FFF2-40B4-BE49-F238E27FC236}">
                    <a16:creationId xmlns:a16="http://schemas.microsoft.com/office/drawing/2014/main" id="{3954F96E-C2FE-F28C-3133-5209C7A149FB}"/>
                  </a:ext>
                </a:extLst>
              </p:cNvPr>
              <p:cNvSpPr/>
              <p:nvPr userDrawn="1"/>
            </p:nvSpPr>
            <p:spPr>
              <a:xfrm>
                <a:off x="550513" y="2866807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fr-FR" sz="1754" dirty="0"/>
              </a:p>
            </p:txBody>
          </p:sp>
        </p:grpSp>
        <p:grpSp>
          <p:nvGrpSpPr>
            <p:cNvPr id="24" name="Groupe 52">
              <a:extLst>
                <a:ext uri="{FF2B5EF4-FFF2-40B4-BE49-F238E27FC236}">
                  <a16:creationId xmlns:a16="http://schemas.microsoft.com/office/drawing/2014/main" id="{6EB795FA-4586-B9CE-6C8E-78A8CB8302D0}"/>
                </a:ext>
              </a:extLst>
            </p:cNvPr>
            <p:cNvGrpSpPr/>
            <p:nvPr/>
          </p:nvGrpSpPr>
          <p:grpSpPr>
            <a:xfrm>
              <a:off x="9125648" y="2679939"/>
              <a:ext cx="248000" cy="231255"/>
              <a:chOff x="879604" y="2844263"/>
              <a:chExt cx="248000" cy="231255"/>
            </a:xfrm>
          </p:grpSpPr>
          <p:sp>
            <p:nvSpPr>
              <p:cNvPr id="38" name="Ovale 53">
                <a:extLst>
                  <a:ext uri="{FF2B5EF4-FFF2-40B4-BE49-F238E27FC236}">
                    <a16:creationId xmlns:a16="http://schemas.microsoft.com/office/drawing/2014/main" id="{47134470-1C06-7C0B-33D9-1BB66820415C}"/>
                  </a:ext>
                </a:extLst>
              </p:cNvPr>
              <p:cNvSpPr/>
              <p:nvPr userDrawn="1"/>
            </p:nvSpPr>
            <p:spPr>
              <a:xfrm>
                <a:off x="879604" y="2844263"/>
                <a:ext cx="248000" cy="23125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fr-FR" sz="1754" dirty="0"/>
              </a:p>
            </p:txBody>
          </p:sp>
          <p:sp>
            <p:nvSpPr>
              <p:cNvPr id="39" name="Ovale 54">
                <a:extLst>
                  <a:ext uri="{FF2B5EF4-FFF2-40B4-BE49-F238E27FC236}">
                    <a16:creationId xmlns:a16="http://schemas.microsoft.com/office/drawing/2014/main" id="{C509AB3C-6263-0BDD-D224-D9FD9696D089}"/>
                  </a:ext>
                </a:extLst>
              </p:cNvPr>
              <p:cNvSpPr/>
              <p:nvPr userDrawn="1"/>
            </p:nvSpPr>
            <p:spPr>
              <a:xfrm>
                <a:off x="945986" y="2888697"/>
                <a:ext cx="128277" cy="1308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fr-FR" sz="1754" dirty="0"/>
              </a:p>
            </p:txBody>
          </p:sp>
        </p:grpSp>
        <p:grpSp>
          <p:nvGrpSpPr>
            <p:cNvPr id="25" name="Groupe 29">
              <a:extLst>
                <a:ext uri="{FF2B5EF4-FFF2-40B4-BE49-F238E27FC236}">
                  <a16:creationId xmlns:a16="http://schemas.microsoft.com/office/drawing/2014/main" id="{40BB232A-FC5C-BFCE-382F-1AB2CED9542E}"/>
                </a:ext>
              </a:extLst>
            </p:cNvPr>
            <p:cNvGrpSpPr/>
            <p:nvPr/>
          </p:nvGrpSpPr>
          <p:grpSpPr>
            <a:xfrm>
              <a:off x="5002435" y="2361562"/>
              <a:ext cx="137735" cy="2969277"/>
              <a:chOff x="882342" y="2504929"/>
              <a:chExt cx="137735" cy="2969277"/>
            </a:xfrm>
          </p:grpSpPr>
          <p:cxnSp>
            <p:nvCxnSpPr>
              <p:cNvPr id="35" name="Connecteur droit 30">
                <a:extLst>
                  <a:ext uri="{FF2B5EF4-FFF2-40B4-BE49-F238E27FC236}">
                    <a16:creationId xmlns:a16="http://schemas.microsoft.com/office/drawing/2014/main" id="{8BD836F7-2BD5-AE0B-7DA7-2BDF29E38D29}"/>
                  </a:ext>
                </a:extLst>
              </p:cNvPr>
              <p:cNvCxnSpPr/>
              <p:nvPr userDrawn="1"/>
            </p:nvCxnSpPr>
            <p:spPr>
              <a:xfrm>
                <a:off x="947058" y="2521366"/>
                <a:ext cx="0" cy="2898648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e 31">
                <a:extLst>
                  <a:ext uri="{FF2B5EF4-FFF2-40B4-BE49-F238E27FC236}">
                    <a16:creationId xmlns:a16="http://schemas.microsoft.com/office/drawing/2014/main" id="{DA1A9C3D-530D-5178-F947-BBEBE7CDB5F3}"/>
                  </a:ext>
                </a:extLst>
              </p:cNvPr>
              <p:cNvSpPr/>
              <p:nvPr userDrawn="1"/>
            </p:nvSpPr>
            <p:spPr>
              <a:xfrm>
                <a:off x="882342" y="2504929"/>
                <a:ext cx="137161" cy="1371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fr-FR" sz="1754" dirty="0"/>
              </a:p>
            </p:txBody>
          </p:sp>
          <p:sp>
            <p:nvSpPr>
              <p:cNvPr id="37" name="Ovale 32">
                <a:extLst>
                  <a:ext uri="{FF2B5EF4-FFF2-40B4-BE49-F238E27FC236}">
                    <a16:creationId xmlns:a16="http://schemas.microsoft.com/office/drawing/2014/main" id="{4933B111-5587-9559-9B34-BF6292A14102}"/>
                  </a:ext>
                </a:extLst>
              </p:cNvPr>
              <p:cNvSpPr/>
              <p:nvPr userDrawn="1"/>
            </p:nvSpPr>
            <p:spPr>
              <a:xfrm>
                <a:off x="882917" y="5337046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fr-FR" sz="1754" dirty="0"/>
              </a:p>
            </p:txBody>
          </p:sp>
        </p:grpSp>
        <p:sp>
          <p:nvSpPr>
            <p:cNvPr id="26" name="Ovale 56">
              <a:extLst>
                <a:ext uri="{FF2B5EF4-FFF2-40B4-BE49-F238E27FC236}">
                  <a16:creationId xmlns:a16="http://schemas.microsoft.com/office/drawing/2014/main" id="{01966010-C1C2-47E1-223B-68D106245337}"/>
                </a:ext>
              </a:extLst>
            </p:cNvPr>
            <p:cNvSpPr/>
            <p:nvPr/>
          </p:nvSpPr>
          <p:spPr>
            <a:xfrm>
              <a:off x="4949744" y="2673029"/>
              <a:ext cx="265176" cy="2651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fr-FR" sz="1754" dirty="0"/>
            </a:p>
          </p:txBody>
        </p:sp>
        <p:sp>
          <p:nvSpPr>
            <p:cNvPr id="27" name="Ovale 57">
              <a:extLst>
                <a:ext uri="{FF2B5EF4-FFF2-40B4-BE49-F238E27FC236}">
                  <a16:creationId xmlns:a16="http://schemas.microsoft.com/office/drawing/2014/main" id="{DF811C4A-107D-4122-61DA-88A8B0BAA556}"/>
                </a:ext>
              </a:extLst>
            </p:cNvPr>
            <p:cNvSpPr/>
            <p:nvPr/>
          </p:nvSpPr>
          <p:spPr>
            <a:xfrm>
              <a:off x="4998571" y="2726384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fr-FR" sz="1754" dirty="0"/>
            </a:p>
          </p:txBody>
        </p:sp>
        <p:grpSp>
          <p:nvGrpSpPr>
            <p:cNvPr id="28" name="Groupe 33">
              <a:extLst>
                <a:ext uri="{FF2B5EF4-FFF2-40B4-BE49-F238E27FC236}">
                  <a16:creationId xmlns:a16="http://schemas.microsoft.com/office/drawing/2014/main" id="{F179FB66-E9C4-527F-6945-3B45F75F8104}"/>
                </a:ext>
              </a:extLst>
            </p:cNvPr>
            <p:cNvGrpSpPr/>
            <p:nvPr/>
          </p:nvGrpSpPr>
          <p:grpSpPr>
            <a:xfrm>
              <a:off x="7096945" y="2347471"/>
              <a:ext cx="137735" cy="2983368"/>
              <a:chOff x="882342" y="2490838"/>
              <a:chExt cx="137735" cy="2983368"/>
            </a:xfrm>
          </p:grpSpPr>
          <p:cxnSp>
            <p:nvCxnSpPr>
              <p:cNvPr id="32" name="Connecteur droit 34">
                <a:extLst>
                  <a:ext uri="{FF2B5EF4-FFF2-40B4-BE49-F238E27FC236}">
                    <a16:creationId xmlns:a16="http://schemas.microsoft.com/office/drawing/2014/main" id="{FDE978F9-7213-5145-384A-BEB0F0970593}"/>
                  </a:ext>
                </a:extLst>
              </p:cNvPr>
              <p:cNvCxnSpPr/>
              <p:nvPr userDrawn="1"/>
            </p:nvCxnSpPr>
            <p:spPr>
              <a:xfrm>
                <a:off x="951496" y="2543463"/>
                <a:ext cx="0" cy="2854453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e 35">
                <a:extLst>
                  <a:ext uri="{FF2B5EF4-FFF2-40B4-BE49-F238E27FC236}">
                    <a16:creationId xmlns:a16="http://schemas.microsoft.com/office/drawing/2014/main" id="{FDE55F69-C660-EFE1-4996-4F8EAD1FB6AF}"/>
                  </a:ext>
                </a:extLst>
              </p:cNvPr>
              <p:cNvSpPr/>
              <p:nvPr userDrawn="1"/>
            </p:nvSpPr>
            <p:spPr>
              <a:xfrm>
                <a:off x="882342" y="2490838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fr-FR" sz="1754" dirty="0"/>
              </a:p>
            </p:txBody>
          </p:sp>
          <p:sp>
            <p:nvSpPr>
              <p:cNvPr id="34" name="Ovale 36">
                <a:extLst>
                  <a:ext uri="{FF2B5EF4-FFF2-40B4-BE49-F238E27FC236}">
                    <a16:creationId xmlns:a16="http://schemas.microsoft.com/office/drawing/2014/main" id="{838E4DAF-CE24-BC4D-B052-118ABDA7E41B}"/>
                  </a:ext>
                </a:extLst>
              </p:cNvPr>
              <p:cNvSpPr/>
              <p:nvPr userDrawn="1"/>
            </p:nvSpPr>
            <p:spPr>
              <a:xfrm>
                <a:off x="882917" y="5337046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fr-FR" sz="1754" dirty="0"/>
              </a:p>
            </p:txBody>
          </p:sp>
        </p:grpSp>
        <p:grpSp>
          <p:nvGrpSpPr>
            <p:cNvPr id="29" name="Groupe 58">
              <a:extLst>
                <a:ext uri="{FF2B5EF4-FFF2-40B4-BE49-F238E27FC236}">
                  <a16:creationId xmlns:a16="http://schemas.microsoft.com/office/drawing/2014/main" id="{2BE1BCE3-BB71-2416-EAAC-B5FDC83A6480}"/>
                </a:ext>
              </a:extLst>
            </p:cNvPr>
            <p:cNvGrpSpPr/>
            <p:nvPr/>
          </p:nvGrpSpPr>
          <p:grpSpPr>
            <a:xfrm>
              <a:off x="7032898" y="2679938"/>
              <a:ext cx="265176" cy="265176"/>
              <a:chOff x="818293" y="2843588"/>
              <a:chExt cx="265176" cy="265176"/>
            </a:xfrm>
          </p:grpSpPr>
          <p:sp>
            <p:nvSpPr>
              <p:cNvPr id="30" name="Ovale 59">
                <a:extLst>
                  <a:ext uri="{FF2B5EF4-FFF2-40B4-BE49-F238E27FC236}">
                    <a16:creationId xmlns:a16="http://schemas.microsoft.com/office/drawing/2014/main" id="{403AD43B-C0DC-0799-D7F0-F4018AACD03E}"/>
                  </a:ext>
                </a:extLst>
              </p:cNvPr>
              <p:cNvSpPr/>
              <p:nvPr userDrawn="1"/>
            </p:nvSpPr>
            <p:spPr>
              <a:xfrm>
                <a:off x="818293" y="2843588"/>
                <a:ext cx="265176" cy="2651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fr-FR" sz="1754" dirty="0"/>
              </a:p>
            </p:txBody>
          </p:sp>
          <p:sp>
            <p:nvSpPr>
              <p:cNvPr id="31" name="Ovale 60">
                <a:extLst>
                  <a:ext uri="{FF2B5EF4-FFF2-40B4-BE49-F238E27FC236}">
                    <a16:creationId xmlns:a16="http://schemas.microsoft.com/office/drawing/2014/main" id="{B6CC6043-B646-EC9A-ED5C-833DA93D8772}"/>
                  </a:ext>
                </a:extLst>
              </p:cNvPr>
              <p:cNvSpPr/>
              <p:nvPr userDrawn="1"/>
            </p:nvSpPr>
            <p:spPr>
              <a:xfrm>
                <a:off x="883114" y="2900688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fr-FR" sz="1754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109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9689193-21A3-C657-0B2C-27B8199E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63" y="273939"/>
            <a:ext cx="10691337" cy="1140090"/>
          </a:xfrm>
        </p:spPr>
        <p:txBody>
          <a:bodyPr anchor="ctr">
            <a:normAutofit/>
          </a:bodyPr>
          <a:lstStyle/>
          <a:p>
            <a:r>
              <a:rPr lang="en-US" sz="4600" b="1" dirty="0"/>
              <a:t>Questions?</a:t>
            </a:r>
            <a:endParaRPr lang="en-US" sz="4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4B03A-9D0F-DF5B-2E84-9753C810FA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420750" y="1669998"/>
            <a:ext cx="5034200" cy="3500542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C3108-2F9D-7238-5335-14F147CAE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294" y="1669998"/>
            <a:ext cx="5178621" cy="350054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CA" sz="1800" b="1" dirty="0"/>
          </a:p>
          <a:p>
            <a:pPr marL="0" indent="0">
              <a:lnSpc>
                <a:spcPct val="90000"/>
              </a:lnSpc>
              <a:buNone/>
            </a:pPr>
            <a:r>
              <a:rPr lang="en-CA" sz="2400" dirty="0"/>
              <a:t>Email:</a:t>
            </a:r>
            <a:r>
              <a:rPr lang="en-CA" sz="2400" b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2200" dirty="0">
                <a:hlinkClick r:id="rId4"/>
              </a:rPr>
              <a:t>MVH@gov.nt.ca</a:t>
            </a:r>
            <a:endParaRPr lang="en-CA" sz="22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CA" sz="2400" dirty="0"/>
              <a:t>Project Website: </a:t>
            </a:r>
            <a:r>
              <a:rPr lang="en-CA" sz="2200" dirty="0">
                <a:hlinkClick r:id="rId5"/>
              </a:rPr>
              <a:t>www.inf.gov.nt.ca/en/MVH</a:t>
            </a:r>
            <a:endParaRPr lang="en-CA" sz="22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CA" sz="2400" dirty="0"/>
              <a:t>Mackenzie Valley Highway EA: </a:t>
            </a:r>
            <a:r>
              <a:rPr lang="en-CA" sz="2200" dirty="0">
                <a:hlinkClick r:id="rId6"/>
              </a:rPr>
              <a:t>https://reviewboard.ca/registry/ea1213-02</a:t>
            </a:r>
            <a:endParaRPr lang="en-CA" sz="2200" dirty="0"/>
          </a:p>
          <a:p>
            <a:pPr marL="0" indent="0">
              <a:lnSpc>
                <a:spcPct val="90000"/>
              </a:lnSpc>
              <a:buNone/>
            </a:pPr>
            <a:endParaRPr lang="en-CA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49A83-33B3-AA08-22DD-7E29F06FFC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08441" y="6399283"/>
            <a:ext cx="2771828" cy="3652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46E4F03-9AE7-4954-8E54-3B5137041FE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79258"/>
      </p:ext>
    </p:extLst>
  </p:cSld>
  <p:clrMapOvr>
    <a:masterClrMapping/>
  </p:clrMapOvr>
</p:sld>
</file>

<file path=ppt/theme/theme1.xml><?xml version="1.0" encoding="utf-8"?>
<a:theme xmlns:a="http://schemas.openxmlformats.org/drawingml/2006/main" name="GNWT PowerPoint Template_wide screen">
  <a:themeElements>
    <a:clrScheme name="GNWT VIP Colours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2699D5"/>
      </a:accent1>
      <a:accent2>
        <a:srgbClr val="0076B6"/>
      </a:accent2>
      <a:accent3>
        <a:srgbClr val="FEBE10"/>
      </a:accent3>
      <a:accent4>
        <a:srgbClr val="40BFB4"/>
      </a:accent4>
      <a:accent5>
        <a:srgbClr val="C75997"/>
      </a:accent5>
      <a:accent6>
        <a:srgbClr val="A15124"/>
      </a:accent6>
      <a:hlink>
        <a:srgbClr val="2699D5"/>
      </a:hlink>
      <a:folHlink>
        <a:srgbClr val="0076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NWT PowerPoint Template_wide screen">
  <a:themeElements>
    <a:clrScheme name="GNWT VIP Colours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2699D5"/>
      </a:accent1>
      <a:accent2>
        <a:srgbClr val="0076B6"/>
      </a:accent2>
      <a:accent3>
        <a:srgbClr val="FEBE10"/>
      </a:accent3>
      <a:accent4>
        <a:srgbClr val="40BFB4"/>
      </a:accent4>
      <a:accent5>
        <a:srgbClr val="C75997"/>
      </a:accent5>
      <a:accent6>
        <a:srgbClr val="A15124"/>
      </a:accent6>
      <a:hlink>
        <a:srgbClr val="2699D5"/>
      </a:hlink>
      <a:folHlink>
        <a:srgbClr val="0076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540B3A7DADAB4992B68C883DDCDB9E" ma:contentTypeVersion="18" ma:contentTypeDescription="Create a new document." ma:contentTypeScope="" ma:versionID="b4c021a9e927ef7d432d45384b5c23fe">
  <xsd:schema xmlns:xsd="http://www.w3.org/2001/XMLSchema" xmlns:xs="http://www.w3.org/2001/XMLSchema" xmlns:p="http://schemas.microsoft.com/office/2006/metadata/properties" xmlns:ns2="220cb165-98a6-487a-9119-68f4eb4c33b0" xmlns:ns3="63ade10b-e65f-4c90-ac67-2f022e5f7d4e" targetNamespace="http://schemas.microsoft.com/office/2006/metadata/properties" ma:root="true" ma:fieldsID="e5dda1da92a3dc1b4800a8e25152daa4" ns2:_="" ns3:_="">
    <xsd:import namespace="220cb165-98a6-487a-9119-68f4eb4c33b0"/>
    <xsd:import namespace="63ade10b-e65f-4c90-ac67-2f022e5f7d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cb165-98a6-487a-9119-68f4eb4c33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e207be7-fb2c-4f25-b21b-ed1f2a5b3b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de10b-e65f-4c90-ac67-2f022e5f7d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d5f0401-e89d-4a00-8658-dc4289325059}" ma:internalName="TaxCatchAll" ma:showField="CatchAllData" ma:web="63ade10b-e65f-4c90-ac67-2f022e5f7d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ade10b-e65f-4c90-ac67-2f022e5f7d4e" xsi:nil="true"/>
    <lcf76f155ced4ddcb4097134ff3c332f xmlns="220cb165-98a6-487a-9119-68f4eb4c33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B216C4-B98A-427B-A03C-B36660A23C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51EBB-AEE9-4D06-B9B5-360C0F5FE25B}">
  <ds:schemaRefs>
    <ds:schemaRef ds:uri="220cb165-98a6-487a-9119-68f4eb4c33b0"/>
    <ds:schemaRef ds:uri="63ade10b-e65f-4c90-ac67-2f022e5f7d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4AAEBB4-485D-411E-AE8B-25B33032446A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220cb165-98a6-487a-9119-68f4eb4c33b0"/>
    <ds:schemaRef ds:uri="http://schemas.openxmlformats.org/package/2006/metadata/core-properties"/>
    <ds:schemaRef ds:uri="63ade10b-e65f-4c90-ac67-2f022e5f7d4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GNWT PowerPoint Template_wide screen</Template>
  <TotalTime>0</TotalTime>
  <Words>550</Words>
  <Application>Microsoft Office PowerPoint</Application>
  <PresentationFormat>Custom</PresentationFormat>
  <Paragraphs>107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GNWT PowerPoint Template_wide screen</vt:lpstr>
      <vt:lpstr>1_GNWT PowerPoint Template_wide screen</vt:lpstr>
      <vt:lpstr>PowerPoint Presentation</vt:lpstr>
      <vt:lpstr>Project Overview </vt:lpstr>
      <vt:lpstr>Developer’s Assessment Report (DAR)</vt:lpstr>
      <vt:lpstr>Notable Findings of the Assessment</vt:lpstr>
      <vt:lpstr>PowerPoint Presentation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23</cp:revision>
  <dcterms:created xsi:type="dcterms:W3CDTF">2024-10-01T22:42:36Z</dcterms:created>
  <dcterms:modified xsi:type="dcterms:W3CDTF">2025-09-09T15:43:52Z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0x010100EC540B3A7DADAB4992B68C883DDCDB9E</vt:lpwstr>
  </property>
  <property fmtid="{D5CDD505-2E9C-101B-9397-08002B2CF9AE}" pid="3" name="MediaServiceImageTags">
    <vt:lpwstr/>
  </property>
</Properties>
</file>