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62" r:id="rId5"/>
  </p:sldMasterIdLst>
  <p:notesMasterIdLst>
    <p:notesMasterId r:id="rId21"/>
  </p:notesMasterIdLst>
  <p:sldIdLst>
    <p:sldId id="256" r:id="rId6"/>
    <p:sldId id="527" r:id="rId7"/>
    <p:sldId id="526" r:id="rId8"/>
    <p:sldId id="298" r:id="rId9"/>
    <p:sldId id="469" r:id="rId10"/>
    <p:sldId id="277" r:id="rId11"/>
    <p:sldId id="262" r:id="rId12"/>
    <p:sldId id="287" r:id="rId13"/>
    <p:sldId id="288" r:id="rId14"/>
    <p:sldId id="523" r:id="rId15"/>
    <p:sldId id="303" r:id="rId16"/>
    <p:sldId id="528" r:id="rId17"/>
    <p:sldId id="294" r:id="rId18"/>
    <p:sldId id="308" r:id="rId19"/>
    <p:sldId id="267" r:id="rId20"/>
  </p:sldIdLst>
  <p:sldSz cx="11879263" cy="6840538"/>
  <p:notesSz cx="7023100" cy="9309100"/>
  <p:defaultTextStyle>
    <a:defPPr>
      <a:defRPr lang="en-US"/>
    </a:defPPr>
    <a:lvl1pPr marL="0" algn="l" defTabSz="1198047" rtl="0" eaLnBrk="1" latinLnBrk="0" hangingPunct="1">
      <a:defRPr sz="2358" kern="1200">
        <a:solidFill>
          <a:schemeClr val="tx1"/>
        </a:solidFill>
        <a:latin typeface="+mn-lt"/>
        <a:ea typeface="+mn-ea"/>
        <a:cs typeface="+mn-cs"/>
      </a:defRPr>
    </a:lvl1pPr>
    <a:lvl2pPr marL="599023" algn="l" defTabSz="1198047" rtl="0" eaLnBrk="1" latinLnBrk="0" hangingPunct="1">
      <a:defRPr sz="2358" kern="1200">
        <a:solidFill>
          <a:schemeClr val="tx1"/>
        </a:solidFill>
        <a:latin typeface="+mn-lt"/>
        <a:ea typeface="+mn-ea"/>
        <a:cs typeface="+mn-cs"/>
      </a:defRPr>
    </a:lvl2pPr>
    <a:lvl3pPr marL="1198047" algn="l" defTabSz="1198047" rtl="0" eaLnBrk="1" latinLnBrk="0" hangingPunct="1">
      <a:defRPr sz="2358" kern="1200">
        <a:solidFill>
          <a:schemeClr val="tx1"/>
        </a:solidFill>
        <a:latin typeface="+mn-lt"/>
        <a:ea typeface="+mn-ea"/>
        <a:cs typeface="+mn-cs"/>
      </a:defRPr>
    </a:lvl3pPr>
    <a:lvl4pPr marL="1797070" algn="l" defTabSz="1198047" rtl="0" eaLnBrk="1" latinLnBrk="0" hangingPunct="1">
      <a:defRPr sz="2358" kern="1200">
        <a:solidFill>
          <a:schemeClr val="tx1"/>
        </a:solidFill>
        <a:latin typeface="+mn-lt"/>
        <a:ea typeface="+mn-ea"/>
        <a:cs typeface="+mn-cs"/>
      </a:defRPr>
    </a:lvl4pPr>
    <a:lvl5pPr marL="2396094" algn="l" defTabSz="1198047" rtl="0" eaLnBrk="1" latinLnBrk="0" hangingPunct="1">
      <a:defRPr sz="2358" kern="1200">
        <a:solidFill>
          <a:schemeClr val="tx1"/>
        </a:solidFill>
        <a:latin typeface="+mn-lt"/>
        <a:ea typeface="+mn-ea"/>
        <a:cs typeface="+mn-cs"/>
      </a:defRPr>
    </a:lvl5pPr>
    <a:lvl6pPr marL="2995117" algn="l" defTabSz="1198047" rtl="0" eaLnBrk="1" latinLnBrk="0" hangingPunct="1">
      <a:defRPr sz="2358" kern="1200">
        <a:solidFill>
          <a:schemeClr val="tx1"/>
        </a:solidFill>
        <a:latin typeface="+mn-lt"/>
        <a:ea typeface="+mn-ea"/>
        <a:cs typeface="+mn-cs"/>
      </a:defRPr>
    </a:lvl6pPr>
    <a:lvl7pPr marL="3594141" algn="l" defTabSz="1198047" rtl="0" eaLnBrk="1" latinLnBrk="0" hangingPunct="1">
      <a:defRPr sz="2358" kern="1200">
        <a:solidFill>
          <a:schemeClr val="tx1"/>
        </a:solidFill>
        <a:latin typeface="+mn-lt"/>
        <a:ea typeface="+mn-ea"/>
        <a:cs typeface="+mn-cs"/>
      </a:defRPr>
    </a:lvl7pPr>
    <a:lvl8pPr marL="4193164" algn="l" defTabSz="1198047" rtl="0" eaLnBrk="1" latinLnBrk="0" hangingPunct="1">
      <a:defRPr sz="2358" kern="1200">
        <a:solidFill>
          <a:schemeClr val="tx1"/>
        </a:solidFill>
        <a:latin typeface="+mn-lt"/>
        <a:ea typeface="+mn-ea"/>
        <a:cs typeface="+mn-cs"/>
      </a:defRPr>
    </a:lvl8pPr>
    <a:lvl9pPr marL="4792188" algn="l" defTabSz="1198047" rtl="0" eaLnBrk="1" latinLnBrk="0" hangingPunct="1">
      <a:defRPr sz="23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37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66FF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9B7C9-F71B-455F-807F-1587652AC6C2}" v="7" dt="2024-10-11T19:54:24.240"/>
    <p1510:client id="{69BA225D-48DD-42D0-A551-70F16ACF584A}" v="8" dt="2024-10-11T21:11:25.737"/>
    <p1510:client id="{873FE2B1-43E6-45E7-B24D-85406D92FBDF}" v="1" dt="2024-10-11T21:18:04.933"/>
    <p1510:client id="{B21A8855-37A7-4141-8C90-2ED8053FE671}" v="7" dt="2024-10-11T21:36:39.908"/>
    <p1510:client id="{BC76D08E-3AF7-44EF-B976-24A6EBCA115B}" v="3" dt="2024-10-11T20:09:27.609"/>
    <p1510:client id="{C87EC074-0B6C-40C8-92E1-04D47EB3819B}" v="3" dt="2024-10-11T22:47:43.604"/>
    <p1510:client id="{E8746BC4-4A0A-4239-BCDA-41D6F94C82A3}" v="19" dt="2024-10-11T19:25:00.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40" autoAdjust="0"/>
    <p:restoredTop sz="66275" autoAdjust="0"/>
  </p:normalViewPr>
  <p:slideViewPr>
    <p:cSldViewPr snapToGrid="0">
      <p:cViewPr varScale="1">
        <p:scale>
          <a:sx n="76" d="100"/>
          <a:sy n="76" d="100"/>
        </p:scale>
        <p:origin x="1266" y="78"/>
      </p:cViewPr>
      <p:guideLst>
        <p:guide orient="horz" pos="2155"/>
        <p:guide pos="374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C9B05-4891-4040-9C77-651D8CB2DB0E}"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BCA62C23-B1EE-413A-AC55-046A1B00E44E}">
      <dgm:prSet>
        <dgm:style>
          <a:lnRef idx="2">
            <a:schemeClr val="accent1"/>
          </a:lnRef>
          <a:fillRef idx="1">
            <a:schemeClr val="lt1"/>
          </a:fillRef>
          <a:effectRef idx="0">
            <a:schemeClr val="accent1"/>
          </a:effectRef>
          <a:fontRef idx="minor">
            <a:schemeClr val="dk1"/>
          </a:fontRef>
        </dgm:style>
      </dgm:prSet>
      <dgm:spPr>
        <a:solidFill>
          <a:schemeClr val="accent1"/>
        </a:solidFill>
      </dgm:spPr>
      <dgm:t>
        <a:bodyPr/>
        <a:lstStyle/>
        <a:p>
          <a:r>
            <a:rPr lang="en-US" dirty="0">
              <a:solidFill>
                <a:schemeClr val="bg1"/>
              </a:solidFill>
            </a:rPr>
            <a:t>Analytical Phase</a:t>
          </a:r>
        </a:p>
      </dgm:t>
    </dgm:pt>
    <dgm:pt modelId="{BF1028DC-2346-4D14-AA27-8246CC1A0983}" type="parTrans" cxnId="{AF06ECE6-8392-43D6-9EE2-3911AE226EAF}">
      <dgm:prSet/>
      <dgm:spPr/>
      <dgm:t>
        <a:bodyPr/>
        <a:lstStyle/>
        <a:p>
          <a:endParaRPr lang="en-US"/>
        </a:p>
      </dgm:t>
    </dgm:pt>
    <dgm:pt modelId="{58B2AF02-ED17-417A-BA92-89FCCA8149AF}" type="sibTrans" cxnId="{AF06ECE6-8392-43D6-9EE2-3911AE226EAF}">
      <dgm:prSet/>
      <dgm:spPr/>
      <dgm:t>
        <a:bodyPr/>
        <a:lstStyle/>
        <a:p>
          <a:endParaRPr lang="en-US"/>
        </a:p>
      </dgm:t>
    </dgm:pt>
    <dgm:pt modelId="{975082D5-159F-468E-B7F6-5E3EA04C18D0}">
      <dgm:prSet>
        <dgm:style>
          <a:lnRef idx="2">
            <a:schemeClr val="accent1"/>
          </a:lnRef>
          <a:fillRef idx="1">
            <a:schemeClr val="lt1"/>
          </a:fillRef>
          <a:effectRef idx="0">
            <a:schemeClr val="accent1"/>
          </a:effectRef>
          <a:fontRef idx="minor">
            <a:schemeClr val="dk1"/>
          </a:fontRef>
        </dgm:style>
      </dgm:prSet>
      <dgm:spPr/>
      <dgm:t>
        <a:bodyPr/>
        <a:lstStyle/>
        <a:p>
          <a:r>
            <a:rPr lang="en-CA" b="1" dirty="0">
              <a:solidFill>
                <a:schemeClr val="tx1"/>
              </a:solidFill>
            </a:rPr>
            <a:t>Review Board issues Report of Environmental Assessment</a:t>
          </a:r>
          <a:endParaRPr lang="en-US" b="1" dirty="0">
            <a:solidFill>
              <a:schemeClr val="tx1"/>
            </a:solidFill>
          </a:endParaRPr>
        </a:p>
      </dgm:t>
    </dgm:pt>
    <dgm:pt modelId="{0B15218E-A9C1-4113-BF59-9800ACE6D436}" type="parTrans" cxnId="{54EE1A83-932D-4A53-95E6-9640B9073BC7}">
      <dgm:prSet/>
      <dgm:spPr/>
      <dgm:t>
        <a:bodyPr/>
        <a:lstStyle/>
        <a:p>
          <a:endParaRPr lang="en-CA"/>
        </a:p>
      </dgm:t>
    </dgm:pt>
    <dgm:pt modelId="{7E2E64D9-4383-4947-8582-18B08B4AE50A}" type="sibTrans" cxnId="{54EE1A83-932D-4A53-95E6-9640B9073BC7}">
      <dgm:prSet/>
      <dgm:spPr/>
      <dgm:t>
        <a:bodyPr/>
        <a:lstStyle/>
        <a:p>
          <a:endParaRPr lang="en-CA"/>
        </a:p>
      </dgm:t>
    </dgm:pt>
    <dgm:pt modelId="{82687B35-7403-4116-92CB-A54CA5AF4E3B}">
      <dgm:prSet>
        <dgm:style>
          <a:lnRef idx="2">
            <a:schemeClr val="accent1"/>
          </a:lnRef>
          <a:fillRef idx="1">
            <a:schemeClr val="lt1"/>
          </a:fillRef>
          <a:effectRef idx="0">
            <a:schemeClr val="accent1"/>
          </a:effectRef>
          <a:fontRef idx="minor">
            <a:schemeClr val="dk1"/>
          </a:fontRef>
        </dgm:style>
      </dgm:prSet>
      <dgm:spPr/>
      <dgm:t>
        <a:bodyPr/>
        <a:lstStyle/>
        <a:p>
          <a:r>
            <a:rPr lang="en-CA" dirty="0">
              <a:solidFill>
                <a:schemeClr val="tx1"/>
              </a:solidFill>
            </a:rPr>
            <a:t>Public Review of DAR – Jan – Feb 29, 2024</a:t>
          </a:r>
          <a:endParaRPr lang="en-US" dirty="0">
            <a:solidFill>
              <a:schemeClr val="tx1"/>
            </a:solidFill>
          </a:endParaRPr>
        </a:p>
      </dgm:t>
    </dgm:pt>
    <dgm:pt modelId="{8C6E6579-D886-483F-A793-72670B03649E}" type="parTrans" cxnId="{825E1F06-C1F3-4ED3-BF44-E2AA1630CD71}">
      <dgm:prSet/>
      <dgm:spPr/>
      <dgm:t>
        <a:bodyPr/>
        <a:lstStyle/>
        <a:p>
          <a:endParaRPr lang="en-CA"/>
        </a:p>
      </dgm:t>
    </dgm:pt>
    <dgm:pt modelId="{219B81D9-B798-4CE6-8B7E-FA3F2055BB04}" type="sibTrans" cxnId="{825E1F06-C1F3-4ED3-BF44-E2AA1630CD71}">
      <dgm:prSet/>
      <dgm:spPr/>
      <dgm:t>
        <a:bodyPr/>
        <a:lstStyle/>
        <a:p>
          <a:endParaRPr lang="en-CA"/>
        </a:p>
      </dgm:t>
    </dgm:pt>
    <dgm:pt modelId="{A26C690A-9B59-4776-BBB9-9C60622070B2}">
      <dgm:prSet>
        <dgm:style>
          <a:lnRef idx="2">
            <a:schemeClr val="accent1"/>
          </a:lnRef>
          <a:fillRef idx="1">
            <a:schemeClr val="lt1"/>
          </a:fillRef>
          <a:effectRef idx="0">
            <a:schemeClr val="accent1"/>
          </a:effectRef>
          <a:fontRef idx="minor">
            <a:schemeClr val="dk1"/>
          </a:fontRef>
        </dgm:style>
      </dgm:prSet>
      <dgm:spPr/>
      <dgm:t>
        <a:bodyPr/>
        <a:lstStyle/>
        <a:p>
          <a:r>
            <a:rPr lang="en-CA" b="0" dirty="0">
              <a:solidFill>
                <a:schemeClr val="tx1"/>
              </a:solidFill>
            </a:rPr>
            <a:t>Round 1 Information Requests (IRs) from Review Board – March 2024 </a:t>
          </a:r>
          <a:endParaRPr lang="en-US" b="0" dirty="0">
            <a:solidFill>
              <a:schemeClr val="tx1"/>
            </a:solidFill>
          </a:endParaRPr>
        </a:p>
      </dgm:t>
    </dgm:pt>
    <dgm:pt modelId="{B754BEC7-8D80-4558-8D9D-E22D4E6C2AF8}" type="parTrans" cxnId="{1EBDEAAA-927E-4478-B3C1-1CAB3076DF00}">
      <dgm:prSet/>
      <dgm:spPr/>
      <dgm:t>
        <a:bodyPr/>
        <a:lstStyle/>
        <a:p>
          <a:endParaRPr lang="en-CA"/>
        </a:p>
      </dgm:t>
    </dgm:pt>
    <dgm:pt modelId="{573BF699-37C4-43C6-8466-E7F7C67F0AF5}" type="sibTrans" cxnId="{1EBDEAAA-927E-4478-B3C1-1CAB3076DF00}">
      <dgm:prSet/>
      <dgm:spPr/>
      <dgm:t>
        <a:bodyPr/>
        <a:lstStyle/>
        <a:p>
          <a:endParaRPr lang="en-CA"/>
        </a:p>
      </dgm:t>
    </dgm:pt>
    <dgm:pt modelId="{4ECC5307-3D34-4FB9-A035-AD8352AD4FFC}">
      <dgm:prSet>
        <dgm:style>
          <a:lnRef idx="2">
            <a:schemeClr val="accent1"/>
          </a:lnRef>
          <a:fillRef idx="1">
            <a:schemeClr val="lt1"/>
          </a:fillRef>
          <a:effectRef idx="0">
            <a:schemeClr val="accent1"/>
          </a:effectRef>
          <a:fontRef idx="minor">
            <a:schemeClr val="dk1"/>
          </a:fontRef>
        </dgm:style>
      </dgm:prSet>
      <dgm:spPr/>
      <dgm:t>
        <a:bodyPr/>
        <a:lstStyle/>
        <a:p>
          <a:r>
            <a:rPr lang="en-US" dirty="0">
              <a:solidFill>
                <a:schemeClr val="tx1"/>
              </a:solidFill>
            </a:rPr>
            <a:t>Developers Response to Public Comment (ORS) – April 19, 2024</a:t>
          </a:r>
        </a:p>
      </dgm:t>
    </dgm:pt>
    <dgm:pt modelId="{64EBE468-23F2-46F0-A294-F7E598B2C551}" type="parTrans" cxnId="{14B63BC3-A220-4210-BEA5-19E7A1B74C8D}">
      <dgm:prSet/>
      <dgm:spPr/>
      <dgm:t>
        <a:bodyPr/>
        <a:lstStyle/>
        <a:p>
          <a:endParaRPr lang="en-CA"/>
        </a:p>
      </dgm:t>
    </dgm:pt>
    <dgm:pt modelId="{D5E3BC7B-DE07-42B5-A330-781227453106}" type="sibTrans" cxnId="{14B63BC3-A220-4210-BEA5-19E7A1B74C8D}">
      <dgm:prSet/>
      <dgm:spPr/>
      <dgm:t>
        <a:bodyPr/>
        <a:lstStyle/>
        <a:p>
          <a:endParaRPr lang="en-CA"/>
        </a:p>
      </dgm:t>
    </dgm:pt>
    <dgm:pt modelId="{58AA34F3-9354-47A2-BB01-D1F3E06DB95F}">
      <dgm:prSet>
        <dgm:style>
          <a:lnRef idx="2">
            <a:schemeClr val="accent1"/>
          </a:lnRef>
          <a:fillRef idx="1">
            <a:schemeClr val="lt1"/>
          </a:fillRef>
          <a:effectRef idx="0">
            <a:schemeClr val="accent1"/>
          </a:effectRef>
          <a:fontRef idx="minor">
            <a:schemeClr val="dk1"/>
          </a:fontRef>
        </dgm:style>
      </dgm:prSet>
      <dgm:spPr/>
      <dgm:t>
        <a:bodyPr/>
        <a:lstStyle/>
        <a:p>
          <a:r>
            <a:rPr lang="en-US" dirty="0">
              <a:solidFill>
                <a:schemeClr val="tx1"/>
              </a:solidFill>
            </a:rPr>
            <a:t>Developers Response to Review Board and Party  IRs – September 27</a:t>
          </a:r>
          <a:r>
            <a:rPr lang="en-US" strike="noStrike" dirty="0">
              <a:solidFill>
                <a:schemeClr val="tx1"/>
              </a:solidFill>
            </a:rPr>
            <a:t>, 2024</a:t>
          </a:r>
        </a:p>
      </dgm:t>
    </dgm:pt>
    <dgm:pt modelId="{752CF985-D3E2-4C2A-A9C6-C889C7036236}" type="parTrans" cxnId="{2D60FBB9-D87C-4C90-BEEB-77C9801E709F}">
      <dgm:prSet/>
      <dgm:spPr/>
      <dgm:t>
        <a:bodyPr/>
        <a:lstStyle/>
        <a:p>
          <a:endParaRPr lang="en-CA"/>
        </a:p>
      </dgm:t>
    </dgm:pt>
    <dgm:pt modelId="{696F1464-7A08-4E1A-99DB-EFAB72375EB1}" type="sibTrans" cxnId="{2D60FBB9-D87C-4C90-BEEB-77C9801E709F}">
      <dgm:prSet/>
      <dgm:spPr/>
      <dgm:t>
        <a:bodyPr/>
        <a:lstStyle/>
        <a:p>
          <a:endParaRPr lang="en-CA"/>
        </a:p>
      </dgm:t>
    </dgm:pt>
    <dgm:pt modelId="{906903B8-DB8B-4344-8673-5194DAC1F4D3}">
      <dgm:prSet>
        <dgm:style>
          <a:lnRef idx="2">
            <a:schemeClr val="accent1"/>
          </a:lnRef>
          <a:fillRef idx="1">
            <a:schemeClr val="lt1"/>
          </a:fillRef>
          <a:effectRef idx="0">
            <a:schemeClr val="accent1"/>
          </a:effectRef>
          <a:fontRef idx="minor">
            <a:schemeClr val="dk1"/>
          </a:fontRef>
        </dgm:style>
      </dgm:prSet>
      <dgm:spPr>
        <a:solidFill>
          <a:schemeClr val="accent1"/>
        </a:solidFill>
      </dgm:spPr>
      <dgm:t>
        <a:bodyPr/>
        <a:lstStyle/>
        <a:p>
          <a:r>
            <a:rPr lang="en-CA" i="1" dirty="0">
              <a:solidFill>
                <a:schemeClr val="bg1"/>
              </a:solidFill>
            </a:rPr>
            <a:t>Hearings – Early-Mid 2025</a:t>
          </a:r>
          <a:endParaRPr lang="en-US" dirty="0">
            <a:solidFill>
              <a:schemeClr val="bg1"/>
            </a:solidFill>
          </a:endParaRPr>
        </a:p>
      </dgm:t>
    </dgm:pt>
    <dgm:pt modelId="{EE3DBEA0-21D0-4AFD-A009-6694B696CC0D}" type="parTrans" cxnId="{0EBFFC2A-9C5F-4E9C-9E11-0C0A12D24FE1}">
      <dgm:prSet/>
      <dgm:spPr/>
      <dgm:t>
        <a:bodyPr/>
        <a:lstStyle/>
        <a:p>
          <a:endParaRPr lang="en-CA"/>
        </a:p>
      </dgm:t>
    </dgm:pt>
    <dgm:pt modelId="{2733A338-8A3C-4652-BFDE-54F576AA3683}" type="sibTrans" cxnId="{0EBFFC2A-9C5F-4E9C-9E11-0C0A12D24FE1}">
      <dgm:prSet/>
      <dgm:spPr/>
      <dgm:t>
        <a:bodyPr/>
        <a:lstStyle/>
        <a:p>
          <a:endParaRPr lang="en-CA"/>
        </a:p>
      </dgm:t>
    </dgm:pt>
    <dgm:pt modelId="{8EF5F810-9711-4CEA-A7BB-07706A643242}">
      <dgm:prSet>
        <dgm:style>
          <a:lnRef idx="2">
            <a:schemeClr val="accent1"/>
          </a:lnRef>
          <a:fillRef idx="1">
            <a:schemeClr val="lt1"/>
          </a:fillRef>
          <a:effectRef idx="0">
            <a:schemeClr val="accent1"/>
          </a:effectRef>
          <a:fontRef idx="minor">
            <a:schemeClr val="dk1"/>
          </a:fontRef>
        </dgm:style>
      </dgm:prSet>
      <dgm:spPr/>
      <dgm:t>
        <a:bodyPr/>
        <a:lstStyle/>
        <a:p>
          <a:r>
            <a:rPr lang="en-CA" b="1" dirty="0">
              <a:solidFill>
                <a:schemeClr val="tx1"/>
              </a:solidFill>
            </a:rPr>
            <a:t>Minister(s) response to Report of Environmental Assessment</a:t>
          </a:r>
          <a:endParaRPr lang="en-US" b="1" dirty="0">
            <a:solidFill>
              <a:schemeClr val="tx1"/>
            </a:solidFill>
          </a:endParaRPr>
        </a:p>
      </dgm:t>
    </dgm:pt>
    <dgm:pt modelId="{CFEA379A-E997-4127-BE4E-5C25E0FF50B6}" type="parTrans" cxnId="{F3E849A5-198B-4C3D-BE90-440DDE294E7D}">
      <dgm:prSet/>
      <dgm:spPr/>
      <dgm:t>
        <a:bodyPr/>
        <a:lstStyle/>
        <a:p>
          <a:endParaRPr lang="en-CA"/>
        </a:p>
      </dgm:t>
    </dgm:pt>
    <dgm:pt modelId="{5C10EF69-857E-4A6F-9AF5-1BAA024EBAE2}" type="sibTrans" cxnId="{F3E849A5-198B-4C3D-BE90-440DDE294E7D}">
      <dgm:prSet/>
      <dgm:spPr/>
      <dgm:t>
        <a:bodyPr/>
        <a:lstStyle/>
        <a:p>
          <a:endParaRPr lang="en-CA"/>
        </a:p>
      </dgm:t>
    </dgm:pt>
    <dgm:pt modelId="{56A58EBF-0629-4C58-83BD-3C50C4DFCD8B}">
      <dgm:prSet>
        <dgm:style>
          <a:lnRef idx="2">
            <a:schemeClr val="accent1"/>
          </a:lnRef>
          <a:fillRef idx="1">
            <a:schemeClr val="lt1"/>
          </a:fillRef>
          <a:effectRef idx="0">
            <a:schemeClr val="accent1"/>
          </a:effectRef>
          <a:fontRef idx="minor">
            <a:schemeClr val="dk1"/>
          </a:fontRef>
        </dgm:style>
      </dgm:prSet>
      <dgm:spPr/>
      <dgm:t>
        <a:bodyPr/>
        <a:lstStyle/>
        <a:p>
          <a:r>
            <a:rPr lang="en-CA" i="0" dirty="0">
              <a:solidFill>
                <a:schemeClr val="tx1"/>
              </a:solidFill>
            </a:rPr>
            <a:t>Prehearing Conference</a:t>
          </a:r>
          <a:endParaRPr lang="en-US" i="0" dirty="0">
            <a:solidFill>
              <a:schemeClr val="tx1"/>
            </a:solidFill>
          </a:endParaRPr>
        </a:p>
      </dgm:t>
    </dgm:pt>
    <dgm:pt modelId="{B8E0E53C-E9AB-45C8-850C-4E88852DA547}" type="parTrans" cxnId="{86FECC4A-F37E-41F1-9901-C18C98716A56}">
      <dgm:prSet/>
      <dgm:spPr/>
      <dgm:t>
        <a:bodyPr/>
        <a:lstStyle/>
        <a:p>
          <a:endParaRPr lang="en-CA"/>
        </a:p>
      </dgm:t>
    </dgm:pt>
    <dgm:pt modelId="{D614DCA8-2159-4504-8759-5DFFCEAB2A7B}" type="sibTrans" cxnId="{86FECC4A-F37E-41F1-9901-C18C98716A56}">
      <dgm:prSet/>
      <dgm:spPr/>
      <dgm:t>
        <a:bodyPr/>
        <a:lstStyle/>
        <a:p>
          <a:endParaRPr lang="en-CA"/>
        </a:p>
      </dgm:t>
    </dgm:pt>
    <dgm:pt modelId="{7CA6008D-402A-482E-A3A6-16AB81C8C398}">
      <dgm:prSet>
        <dgm:style>
          <a:lnRef idx="2">
            <a:schemeClr val="accent1"/>
          </a:lnRef>
          <a:fillRef idx="1">
            <a:schemeClr val="lt1"/>
          </a:fillRef>
          <a:effectRef idx="0">
            <a:schemeClr val="accent1"/>
          </a:effectRef>
          <a:fontRef idx="minor">
            <a:schemeClr val="dk1"/>
          </a:fontRef>
        </dgm:style>
      </dgm:prSet>
      <dgm:spPr/>
      <dgm:t>
        <a:bodyPr/>
        <a:lstStyle/>
        <a:p>
          <a:r>
            <a:rPr lang="en-CA" b="1" i="0" dirty="0">
              <a:solidFill>
                <a:schemeClr val="tx1"/>
              </a:solidFill>
            </a:rPr>
            <a:t>Closure of the Public Record</a:t>
          </a:r>
          <a:endParaRPr lang="en-US" b="1" i="0" dirty="0">
            <a:solidFill>
              <a:schemeClr val="tx1"/>
            </a:solidFill>
          </a:endParaRPr>
        </a:p>
      </dgm:t>
    </dgm:pt>
    <dgm:pt modelId="{9E1819FE-6743-4756-9CA0-A1E35203CBC1}" type="parTrans" cxnId="{47639B2E-E862-4998-909C-361313E152F9}">
      <dgm:prSet/>
      <dgm:spPr/>
      <dgm:t>
        <a:bodyPr/>
        <a:lstStyle/>
        <a:p>
          <a:endParaRPr lang="en-CA"/>
        </a:p>
      </dgm:t>
    </dgm:pt>
    <dgm:pt modelId="{CEB6117C-4EA1-49FE-BADC-D7CF7F88A3A7}" type="sibTrans" cxnId="{47639B2E-E862-4998-909C-361313E152F9}">
      <dgm:prSet/>
      <dgm:spPr/>
      <dgm:t>
        <a:bodyPr/>
        <a:lstStyle/>
        <a:p>
          <a:endParaRPr lang="en-CA"/>
        </a:p>
      </dgm:t>
    </dgm:pt>
    <dgm:pt modelId="{8892A579-D967-4093-B193-4F8E48AEE2E2}">
      <dgm:prSet>
        <dgm:style>
          <a:lnRef idx="2">
            <a:schemeClr val="accent1"/>
          </a:lnRef>
          <a:fillRef idx="1">
            <a:schemeClr val="lt1"/>
          </a:fillRef>
          <a:effectRef idx="0">
            <a:schemeClr val="accent1"/>
          </a:effectRef>
          <a:fontRef idx="minor">
            <a:schemeClr val="dk1"/>
          </a:fontRef>
        </dgm:style>
      </dgm:prSet>
      <dgm:spPr>
        <a:solidFill>
          <a:schemeClr val="accent1"/>
        </a:solidFill>
      </dgm:spPr>
      <dgm:t>
        <a:bodyPr/>
        <a:lstStyle/>
        <a:p>
          <a:r>
            <a:rPr lang="en-CA" dirty="0">
              <a:solidFill>
                <a:schemeClr val="bg1"/>
              </a:solidFill>
            </a:rPr>
            <a:t>Decisions</a:t>
          </a:r>
          <a:endParaRPr lang="en-US" dirty="0">
            <a:solidFill>
              <a:schemeClr val="bg1"/>
            </a:solidFill>
          </a:endParaRPr>
        </a:p>
      </dgm:t>
    </dgm:pt>
    <dgm:pt modelId="{168DA11A-B62F-4776-81C6-884B3C1F0470}" type="parTrans" cxnId="{80ED382B-2956-4099-833B-ADA4DC9ADEAE}">
      <dgm:prSet/>
      <dgm:spPr/>
      <dgm:t>
        <a:bodyPr/>
        <a:lstStyle/>
        <a:p>
          <a:endParaRPr lang="en-CA"/>
        </a:p>
      </dgm:t>
    </dgm:pt>
    <dgm:pt modelId="{482F016E-565C-4D8F-85A8-88DF4623E973}" type="sibTrans" cxnId="{80ED382B-2956-4099-833B-ADA4DC9ADEAE}">
      <dgm:prSet/>
      <dgm:spPr/>
      <dgm:t>
        <a:bodyPr/>
        <a:lstStyle/>
        <a:p>
          <a:endParaRPr lang="en-CA"/>
        </a:p>
      </dgm:t>
    </dgm:pt>
    <dgm:pt modelId="{CC926B56-6164-4583-B2EC-991489F901BD}">
      <dgm:prSet>
        <dgm:style>
          <a:lnRef idx="2">
            <a:schemeClr val="accent1"/>
          </a:lnRef>
          <a:fillRef idx="1">
            <a:schemeClr val="lt1"/>
          </a:fillRef>
          <a:effectRef idx="0">
            <a:schemeClr val="accent1"/>
          </a:effectRef>
          <a:fontRef idx="minor">
            <a:schemeClr val="dk1"/>
          </a:fontRef>
        </dgm:style>
      </dgm:prSet>
      <dgm:spPr/>
      <dgm:t>
        <a:bodyPr/>
        <a:lstStyle/>
        <a:p>
          <a:r>
            <a:rPr lang="en-US" b="1" dirty="0">
              <a:solidFill>
                <a:schemeClr val="tx1"/>
              </a:solidFill>
            </a:rPr>
            <a:t>Community Sessions – October 2024</a:t>
          </a:r>
        </a:p>
      </dgm:t>
    </dgm:pt>
    <dgm:pt modelId="{30B7422D-1196-4A19-812B-57466DE08BA6}" type="parTrans" cxnId="{A4D5FAA4-47F7-403E-9785-80C268243953}">
      <dgm:prSet/>
      <dgm:spPr/>
      <dgm:t>
        <a:bodyPr/>
        <a:lstStyle/>
        <a:p>
          <a:endParaRPr lang="en-CA"/>
        </a:p>
      </dgm:t>
    </dgm:pt>
    <dgm:pt modelId="{9247D5C7-BB40-4645-B2F6-443C76F8820A}" type="sibTrans" cxnId="{A4D5FAA4-47F7-403E-9785-80C268243953}">
      <dgm:prSet/>
      <dgm:spPr/>
      <dgm:t>
        <a:bodyPr/>
        <a:lstStyle/>
        <a:p>
          <a:endParaRPr lang="en-CA"/>
        </a:p>
      </dgm:t>
    </dgm:pt>
    <dgm:pt modelId="{3155B508-D628-4013-A6DB-50F05CF77747}">
      <dgm:prSet>
        <dgm:style>
          <a:lnRef idx="2">
            <a:schemeClr val="accent1"/>
          </a:lnRef>
          <a:fillRef idx="1">
            <a:schemeClr val="lt1"/>
          </a:fillRef>
          <a:effectRef idx="0">
            <a:schemeClr val="accent1"/>
          </a:effectRef>
          <a:fontRef idx="minor">
            <a:schemeClr val="dk1"/>
          </a:fontRef>
        </dgm:style>
      </dgm:prSet>
      <dgm:spPr/>
      <dgm:t>
        <a:bodyPr/>
        <a:lstStyle/>
        <a:p>
          <a:r>
            <a:rPr lang="en-US" b="1" dirty="0">
              <a:solidFill>
                <a:schemeClr val="tx1"/>
              </a:solidFill>
            </a:rPr>
            <a:t>IRs Round 2 – Late 2024</a:t>
          </a:r>
        </a:p>
      </dgm:t>
    </dgm:pt>
    <dgm:pt modelId="{8D1E7AAA-CCE9-41A7-8C09-896387DDBA1C}" type="parTrans" cxnId="{4A8E6D74-CA38-48BD-A637-7C21376815C5}">
      <dgm:prSet/>
      <dgm:spPr/>
      <dgm:t>
        <a:bodyPr/>
        <a:lstStyle/>
        <a:p>
          <a:endParaRPr lang="en-CA"/>
        </a:p>
      </dgm:t>
    </dgm:pt>
    <dgm:pt modelId="{43ABEF47-ED5F-4E76-90C6-29C5A4C7CB11}" type="sibTrans" cxnId="{4A8E6D74-CA38-48BD-A637-7C21376815C5}">
      <dgm:prSet/>
      <dgm:spPr/>
      <dgm:t>
        <a:bodyPr/>
        <a:lstStyle/>
        <a:p>
          <a:endParaRPr lang="en-CA"/>
        </a:p>
      </dgm:t>
    </dgm:pt>
    <dgm:pt modelId="{5BA00DE9-E633-48A9-9D11-83613E4BF714}">
      <dgm:prSet>
        <dgm:style>
          <a:lnRef idx="2">
            <a:schemeClr val="accent1"/>
          </a:lnRef>
          <a:fillRef idx="1">
            <a:schemeClr val="lt1"/>
          </a:fillRef>
          <a:effectRef idx="0">
            <a:schemeClr val="accent1"/>
          </a:effectRef>
          <a:fontRef idx="minor">
            <a:schemeClr val="dk1"/>
          </a:fontRef>
        </dgm:style>
      </dgm:prSet>
      <dgm:spPr/>
      <dgm:t>
        <a:bodyPr/>
        <a:lstStyle/>
        <a:p>
          <a:r>
            <a:rPr lang="en-US" dirty="0">
              <a:solidFill>
                <a:schemeClr val="tx1"/>
              </a:solidFill>
            </a:rPr>
            <a:t>Developers Response to Round 2 IRs – Early 2025</a:t>
          </a:r>
        </a:p>
      </dgm:t>
    </dgm:pt>
    <dgm:pt modelId="{C35EAE1C-4132-4A1B-92FE-5B9725E02AEE}" type="parTrans" cxnId="{A09FDB4B-5EA6-4BC8-B60D-75012CDFC10A}">
      <dgm:prSet/>
      <dgm:spPr/>
      <dgm:t>
        <a:bodyPr/>
        <a:lstStyle/>
        <a:p>
          <a:endParaRPr lang="en-CA"/>
        </a:p>
      </dgm:t>
    </dgm:pt>
    <dgm:pt modelId="{8C3B8C02-C13C-4B16-956E-4691EBD7CB8C}" type="sibTrans" cxnId="{A09FDB4B-5EA6-4BC8-B60D-75012CDFC10A}">
      <dgm:prSet/>
      <dgm:spPr/>
      <dgm:t>
        <a:bodyPr/>
        <a:lstStyle/>
        <a:p>
          <a:endParaRPr lang="en-CA"/>
        </a:p>
      </dgm:t>
    </dgm:pt>
    <dgm:pt modelId="{FC2E6BCC-B4AB-4AF9-B259-79B93D7951EA}">
      <dgm:prSet>
        <dgm:style>
          <a:lnRef idx="2">
            <a:schemeClr val="accent1"/>
          </a:lnRef>
          <a:fillRef idx="1">
            <a:schemeClr val="lt1"/>
          </a:fillRef>
          <a:effectRef idx="0">
            <a:schemeClr val="accent1"/>
          </a:effectRef>
          <a:fontRef idx="minor">
            <a:schemeClr val="dk1"/>
          </a:fontRef>
        </dgm:style>
      </dgm:prSet>
      <dgm:spPr/>
      <dgm:t>
        <a:bodyPr/>
        <a:lstStyle/>
        <a:p>
          <a:r>
            <a:rPr lang="en-US" b="1" dirty="0">
              <a:solidFill>
                <a:schemeClr val="tx1"/>
              </a:solidFill>
            </a:rPr>
            <a:t>DAR Addendums Submitted to Review Board – Spring 2025</a:t>
          </a:r>
        </a:p>
      </dgm:t>
    </dgm:pt>
    <dgm:pt modelId="{D083EA9C-6E1F-44EC-B039-410CD546D2E4}" type="parTrans" cxnId="{D3B45643-CBFB-4054-A7D5-00BE63C7FCEF}">
      <dgm:prSet/>
      <dgm:spPr/>
      <dgm:t>
        <a:bodyPr/>
        <a:lstStyle/>
        <a:p>
          <a:endParaRPr lang="en-CA"/>
        </a:p>
      </dgm:t>
    </dgm:pt>
    <dgm:pt modelId="{4877FD14-9175-43BF-892D-77CBFCC335C8}" type="sibTrans" cxnId="{D3B45643-CBFB-4054-A7D5-00BE63C7FCEF}">
      <dgm:prSet/>
      <dgm:spPr/>
      <dgm:t>
        <a:bodyPr/>
        <a:lstStyle/>
        <a:p>
          <a:endParaRPr lang="en-CA"/>
        </a:p>
      </dgm:t>
    </dgm:pt>
    <dgm:pt modelId="{0CBFF27E-EFE4-4D1F-802C-26891258A75B}">
      <dgm:prSet>
        <dgm:style>
          <a:lnRef idx="2">
            <a:schemeClr val="accent1"/>
          </a:lnRef>
          <a:fillRef idx="1">
            <a:schemeClr val="lt1"/>
          </a:fillRef>
          <a:effectRef idx="0">
            <a:schemeClr val="accent1"/>
          </a:effectRef>
          <a:fontRef idx="minor">
            <a:schemeClr val="dk1"/>
          </a:fontRef>
        </dgm:style>
      </dgm:prSet>
      <dgm:spPr/>
      <dgm:t>
        <a:bodyPr/>
        <a:lstStyle/>
        <a:p>
          <a:r>
            <a:rPr lang="en-US" b="1" i="0" dirty="0">
              <a:solidFill>
                <a:schemeClr val="tx1"/>
              </a:solidFill>
            </a:rPr>
            <a:t>Interventions</a:t>
          </a:r>
        </a:p>
      </dgm:t>
    </dgm:pt>
    <dgm:pt modelId="{9C70E28E-5EF6-46A9-B851-35D63C8412A3}" type="parTrans" cxnId="{06B5E5AB-D829-4079-9F6F-A68BE5563536}">
      <dgm:prSet/>
      <dgm:spPr/>
      <dgm:t>
        <a:bodyPr/>
        <a:lstStyle/>
        <a:p>
          <a:endParaRPr lang="en-CA"/>
        </a:p>
      </dgm:t>
    </dgm:pt>
    <dgm:pt modelId="{891D5025-1AED-4219-8669-E3E0DBB73416}" type="sibTrans" cxnId="{06B5E5AB-D829-4079-9F6F-A68BE5563536}">
      <dgm:prSet/>
      <dgm:spPr/>
      <dgm:t>
        <a:bodyPr/>
        <a:lstStyle/>
        <a:p>
          <a:endParaRPr lang="en-CA"/>
        </a:p>
      </dgm:t>
    </dgm:pt>
    <dgm:pt modelId="{B51B59FF-69DC-43A8-B63D-2B3E37F02208}">
      <dgm:prSet>
        <dgm:style>
          <a:lnRef idx="2">
            <a:schemeClr val="accent1"/>
          </a:lnRef>
          <a:fillRef idx="1">
            <a:schemeClr val="lt1"/>
          </a:fillRef>
          <a:effectRef idx="0">
            <a:schemeClr val="accent1"/>
          </a:effectRef>
          <a:fontRef idx="minor">
            <a:schemeClr val="dk1"/>
          </a:fontRef>
        </dgm:style>
      </dgm:prSet>
      <dgm:spPr/>
      <dgm:t>
        <a:bodyPr/>
        <a:lstStyle/>
        <a:p>
          <a:r>
            <a:rPr lang="en-US" i="0" dirty="0">
              <a:solidFill>
                <a:schemeClr val="tx1"/>
              </a:solidFill>
            </a:rPr>
            <a:t>Developer Response to Interventions</a:t>
          </a:r>
        </a:p>
      </dgm:t>
    </dgm:pt>
    <dgm:pt modelId="{86526A2A-7AD1-4C2F-BD71-9032638169DD}" type="parTrans" cxnId="{1C67AF70-B810-465F-A23F-F41E5F028F7C}">
      <dgm:prSet/>
      <dgm:spPr/>
      <dgm:t>
        <a:bodyPr/>
        <a:lstStyle/>
        <a:p>
          <a:endParaRPr lang="en-CA"/>
        </a:p>
      </dgm:t>
    </dgm:pt>
    <dgm:pt modelId="{72744F8A-D68A-4147-8818-30C5159CA005}" type="sibTrans" cxnId="{1C67AF70-B810-465F-A23F-F41E5F028F7C}">
      <dgm:prSet/>
      <dgm:spPr/>
      <dgm:t>
        <a:bodyPr/>
        <a:lstStyle/>
        <a:p>
          <a:endParaRPr lang="en-CA"/>
        </a:p>
      </dgm:t>
    </dgm:pt>
    <dgm:pt modelId="{0FEB854B-9FA9-458D-B9A8-C8D7ACAFD8E8}">
      <dgm:prSet>
        <dgm:style>
          <a:lnRef idx="2">
            <a:schemeClr val="accent1"/>
          </a:lnRef>
          <a:fillRef idx="1">
            <a:schemeClr val="lt1"/>
          </a:fillRef>
          <a:effectRef idx="0">
            <a:schemeClr val="accent1"/>
          </a:effectRef>
          <a:fontRef idx="minor">
            <a:schemeClr val="dk1"/>
          </a:fontRef>
        </dgm:style>
      </dgm:prSet>
      <dgm:spPr/>
      <dgm:t>
        <a:bodyPr/>
        <a:lstStyle/>
        <a:p>
          <a:r>
            <a:rPr lang="en-US" b="1" i="0" dirty="0">
              <a:solidFill>
                <a:schemeClr val="tx1"/>
              </a:solidFill>
            </a:rPr>
            <a:t>Public Hearings</a:t>
          </a:r>
        </a:p>
      </dgm:t>
    </dgm:pt>
    <dgm:pt modelId="{5A2EB663-D2A5-4077-8054-1E251BD39208}" type="parTrans" cxnId="{9739AD09-7585-442D-B6D5-FDA734350D4B}">
      <dgm:prSet/>
      <dgm:spPr/>
      <dgm:t>
        <a:bodyPr/>
        <a:lstStyle/>
        <a:p>
          <a:endParaRPr lang="en-CA"/>
        </a:p>
      </dgm:t>
    </dgm:pt>
    <dgm:pt modelId="{18C4589E-210B-43A5-802C-EE17C0A90132}" type="sibTrans" cxnId="{9739AD09-7585-442D-B6D5-FDA734350D4B}">
      <dgm:prSet/>
      <dgm:spPr/>
      <dgm:t>
        <a:bodyPr/>
        <a:lstStyle/>
        <a:p>
          <a:endParaRPr lang="en-CA"/>
        </a:p>
      </dgm:t>
    </dgm:pt>
    <dgm:pt modelId="{BE97A16D-29E9-4B0B-95B4-9F6BF4FE3352}">
      <dgm:prSet>
        <dgm:style>
          <a:lnRef idx="2">
            <a:schemeClr val="accent1"/>
          </a:lnRef>
          <a:fillRef idx="1">
            <a:schemeClr val="lt1"/>
          </a:fillRef>
          <a:effectRef idx="0">
            <a:schemeClr val="accent1"/>
          </a:effectRef>
          <a:fontRef idx="minor">
            <a:schemeClr val="dk1"/>
          </a:fontRef>
        </dgm:style>
      </dgm:prSet>
      <dgm:spPr/>
      <dgm:t>
        <a:bodyPr/>
        <a:lstStyle/>
        <a:p>
          <a:r>
            <a:rPr lang="en-US" i="0" dirty="0">
              <a:solidFill>
                <a:schemeClr val="tx1"/>
              </a:solidFill>
            </a:rPr>
            <a:t>Hearing Undertakings</a:t>
          </a:r>
        </a:p>
      </dgm:t>
    </dgm:pt>
    <dgm:pt modelId="{B46F2D35-E95A-4884-898A-B3254937DD00}" type="parTrans" cxnId="{8DDB838C-51C4-42CF-8670-34FB70A9F24A}">
      <dgm:prSet/>
      <dgm:spPr/>
      <dgm:t>
        <a:bodyPr/>
        <a:lstStyle/>
        <a:p>
          <a:endParaRPr lang="en-CA"/>
        </a:p>
      </dgm:t>
    </dgm:pt>
    <dgm:pt modelId="{D44C8AD9-4C7F-4C84-BDEE-BCE22E1BBB44}" type="sibTrans" cxnId="{8DDB838C-51C4-42CF-8670-34FB70A9F24A}">
      <dgm:prSet/>
      <dgm:spPr/>
      <dgm:t>
        <a:bodyPr/>
        <a:lstStyle/>
        <a:p>
          <a:endParaRPr lang="en-CA"/>
        </a:p>
      </dgm:t>
    </dgm:pt>
    <dgm:pt modelId="{46A1A3E7-94AD-4D57-8964-2380C94B312D}">
      <dgm:prSet>
        <dgm:style>
          <a:lnRef idx="2">
            <a:schemeClr val="accent1"/>
          </a:lnRef>
          <a:fillRef idx="1">
            <a:schemeClr val="lt1"/>
          </a:fillRef>
          <a:effectRef idx="0">
            <a:schemeClr val="accent1"/>
          </a:effectRef>
          <a:fontRef idx="minor">
            <a:schemeClr val="dk1"/>
          </a:fontRef>
        </dgm:style>
      </dgm:prSet>
      <dgm:spPr/>
      <dgm:t>
        <a:bodyPr/>
        <a:lstStyle/>
        <a:p>
          <a:r>
            <a:rPr lang="en-US" i="0" dirty="0">
              <a:solidFill>
                <a:schemeClr val="tx1"/>
              </a:solidFill>
            </a:rPr>
            <a:t>Closing Arguments from Parties</a:t>
          </a:r>
        </a:p>
      </dgm:t>
    </dgm:pt>
    <dgm:pt modelId="{1B4A87C4-F3CB-4CA5-88C0-F7E9C29FE133}" type="parTrans" cxnId="{BC00CECE-E6E8-45DE-A5DA-8500C68ED6DA}">
      <dgm:prSet/>
      <dgm:spPr/>
      <dgm:t>
        <a:bodyPr/>
        <a:lstStyle/>
        <a:p>
          <a:endParaRPr lang="en-CA"/>
        </a:p>
      </dgm:t>
    </dgm:pt>
    <dgm:pt modelId="{14D80BD4-FC9D-485B-B70E-C154D521F37C}" type="sibTrans" cxnId="{BC00CECE-E6E8-45DE-A5DA-8500C68ED6DA}">
      <dgm:prSet/>
      <dgm:spPr/>
      <dgm:t>
        <a:bodyPr/>
        <a:lstStyle/>
        <a:p>
          <a:endParaRPr lang="en-CA"/>
        </a:p>
      </dgm:t>
    </dgm:pt>
    <dgm:pt modelId="{83894ACF-2CFD-446D-96A2-820BC21EAAF5}">
      <dgm:prSet>
        <dgm:style>
          <a:lnRef idx="2">
            <a:schemeClr val="accent1"/>
          </a:lnRef>
          <a:fillRef idx="1">
            <a:schemeClr val="lt1"/>
          </a:fillRef>
          <a:effectRef idx="0">
            <a:schemeClr val="accent1"/>
          </a:effectRef>
          <a:fontRef idx="minor">
            <a:schemeClr val="dk1"/>
          </a:fontRef>
        </dgm:style>
      </dgm:prSet>
      <dgm:spPr/>
      <dgm:t>
        <a:bodyPr/>
        <a:lstStyle/>
        <a:p>
          <a:r>
            <a:rPr lang="en-US" i="0" dirty="0">
              <a:solidFill>
                <a:schemeClr val="tx1"/>
              </a:solidFill>
            </a:rPr>
            <a:t>Closing Arguments from Developer</a:t>
          </a:r>
        </a:p>
      </dgm:t>
    </dgm:pt>
    <dgm:pt modelId="{EA447DD1-574D-4AE5-B9E1-A61B5EA1221B}" type="parTrans" cxnId="{7AFB8A90-A158-42A8-87C6-0EE08A7EE0FD}">
      <dgm:prSet/>
      <dgm:spPr/>
      <dgm:t>
        <a:bodyPr/>
        <a:lstStyle/>
        <a:p>
          <a:endParaRPr lang="en-CA"/>
        </a:p>
      </dgm:t>
    </dgm:pt>
    <dgm:pt modelId="{2DE651D8-2CC1-4309-A3F5-8E41713FDCE2}" type="sibTrans" cxnId="{7AFB8A90-A158-42A8-87C6-0EE08A7EE0FD}">
      <dgm:prSet/>
      <dgm:spPr/>
      <dgm:t>
        <a:bodyPr/>
        <a:lstStyle/>
        <a:p>
          <a:endParaRPr lang="en-CA"/>
        </a:p>
      </dgm:t>
    </dgm:pt>
    <dgm:pt modelId="{5F9A1179-DF10-4CAB-923A-6CE3FFB54CAA}">
      <dgm:prSet>
        <dgm:style>
          <a:lnRef idx="2">
            <a:schemeClr val="accent1"/>
          </a:lnRef>
          <a:fillRef idx="1">
            <a:schemeClr val="lt1"/>
          </a:fillRef>
          <a:effectRef idx="0">
            <a:schemeClr val="accent1"/>
          </a:effectRef>
          <a:fontRef idx="minor">
            <a:schemeClr val="dk1"/>
          </a:fontRef>
        </dgm:style>
      </dgm:prSet>
      <dgm:spPr/>
      <dgm:t>
        <a:bodyPr/>
        <a:lstStyle/>
        <a:p>
          <a:r>
            <a:rPr lang="en-US" dirty="0">
              <a:solidFill>
                <a:schemeClr val="tx1"/>
              </a:solidFill>
            </a:rPr>
            <a:t>Review Board evidence analysis, deliberation, report drafting &amp; legal and editorial reviews</a:t>
          </a:r>
        </a:p>
      </dgm:t>
    </dgm:pt>
    <dgm:pt modelId="{6039D27D-F2FD-4D2E-A457-F49A91C2EA93}" type="parTrans" cxnId="{C6692D19-D10F-4FF9-803D-5113F208B8C4}">
      <dgm:prSet/>
      <dgm:spPr/>
      <dgm:t>
        <a:bodyPr/>
        <a:lstStyle/>
        <a:p>
          <a:endParaRPr lang="en-CA"/>
        </a:p>
      </dgm:t>
    </dgm:pt>
    <dgm:pt modelId="{F876535B-BD6E-4D50-ADBA-4D8EC564B4B6}" type="sibTrans" cxnId="{C6692D19-D10F-4FF9-803D-5113F208B8C4}">
      <dgm:prSet/>
      <dgm:spPr/>
      <dgm:t>
        <a:bodyPr/>
        <a:lstStyle/>
        <a:p>
          <a:endParaRPr lang="en-CA"/>
        </a:p>
      </dgm:t>
    </dgm:pt>
    <dgm:pt modelId="{C77A0FFB-0F59-4201-BA65-10F6EBB6B467}">
      <dgm:prSet>
        <dgm:style>
          <a:lnRef idx="2">
            <a:schemeClr val="accent1"/>
          </a:lnRef>
          <a:fillRef idx="1">
            <a:schemeClr val="lt1"/>
          </a:fillRef>
          <a:effectRef idx="0">
            <a:schemeClr val="accent1"/>
          </a:effectRef>
          <a:fontRef idx="minor">
            <a:schemeClr val="dk1"/>
          </a:fontRef>
        </dgm:style>
      </dgm:prSet>
      <dgm:spPr>
        <a:solidFill>
          <a:srgbClr val="2197D4"/>
        </a:solidFill>
      </dgm:spPr>
      <dgm:t>
        <a:bodyPr/>
        <a:lstStyle/>
        <a:p>
          <a:r>
            <a:rPr lang="en-US" dirty="0">
              <a:solidFill>
                <a:schemeClr val="bg1"/>
              </a:solidFill>
            </a:rPr>
            <a:t>MVEIRB DRAFT ENVIRONMENTAL ASSESSMENT SCHEDULE</a:t>
          </a:r>
        </a:p>
      </dgm:t>
    </dgm:pt>
    <dgm:pt modelId="{A9D61321-D345-4A2D-9CE5-F00FF0D33A09}" type="parTrans" cxnId="{9F1B2358-1334-49B8-9973-4617DCFA34C8}">
      <dgm:prSet/>
      <dgm:spPr/>
      <dgm:t>
        <a:bodyPr/>
        <a:lstStyle/>
        <a:p>
          <a:endParaRPr lang="en-CA"/>
        </a:p>
      </dgm:t>
    </dgm:pt>
    <dgm:pt modelId="{03537F13-C8AA-47A6-AE55-B0F6DD731176}" type="sibTrans" cxnId="{9F1B2358-1334-49B8-9973-4617DCFA34C8}">
      <dgm:prSet/>
      <dgm:spPr/>
      <dgm:t>
        <a:bodyPr/>
        <a:lstStyle/>
        <a:p>
          <a:endParaRPr lang="en-CA"/>
        </a:p>
      </dgm:t>
    </dgm:pt>
    <dgm:pt modelId="{ACD8C40E-C30B-42C4-99EB-849EE151F38F}">
      <dgm:prSet>
        <dgm:style>
          <a:lnRef idx="2">
            <a:schemeClr val="accent1"/>
          </a:lnRef>
          <a:fillRef idx="1">
            <a:schemeClr val="lt1"/>
          </a:fillRef>
          <a:effectRef idx="0">
            <a:schemeClr val="accent1"/>
          </a:effectRef>
          <a:fontRef idx="minor">
            <a:schemeClr val="dk1"/>
          </a:fontRef>
        </dgm:style>
      </dgm:prSet>
      <dgm:spPr/>
      <dgm:t>
        <a:bodyPr/>
        <a:lstStyle/>
        <a:p>
          <a:r>
            <a:rPr lang="en-US" b="1" dirty="0">
              <a:solidFill>
                <a:schemeClr val="tx1"/>
              </a:solidFill>
            </a:rPr>
            <a:t>Technical Sessions – November 2024</a:t>
          </a:r>
        </a:p>
      </dgm:t>
    </dgm:pt>
    <dgm:pt modelId="{5DFACB10-865D-4201-A65C-22303D990D7C}" type="parTrans" cxnId="{527D22EC-21F4-4BD1-BDA8-C3BCEB942409}">
      <dgm:prSet/>
      <dgm:spPr/>
      <dgm:t>
        <a:bodyPr/>
        <a:lstStyle/>
        <a:p>
          <a:endParaRPr lang="en-CA"/>
        </a:p>
      </dgm:t>
    </dgm:pt>
    <dgm:pt modelId="{22FD88E9-7C19-4967-97AE-20C68DDC71B3}" type="sibTrans" cxnId="{527D22EC-21F4-4BD1-BDA8-C3BCEB942409}">
      <dgm:prSet/>
      <dgm:spPr/>
      <dgm:t>
        <a:bodyPr/>
        <a:lstStyle/>
        <a:p>
          <a:endParaRPr lang="en-CA"/>
        </a:p>
      </dgm:t>
    </dgm:pt>
    <dgm:pt modelId="{417146BD-EF30-42F5-8790-8D69932DFC1F}" type="pres">
      <dgm:prSet presAssocID="{3B3C9B05-4891-4040-9C77-651D8CB2DB0E}" presName="linear" presStyleCnt="0">
        <dgm:presLayoutVars>
          <dgm:dir/>
          <dgm:animLvl val="lvl"/>
          <dgm:resizeHandles val="exact"/>
        </dgm:presLayoutVars>
      </dgm:prSet>
      <dgm:spPr/>
    </dgm:pt>
    <dgm:pt modelId="{4571DB34-08FB-4F21-A973-9122E68E8DBF}" type="pres">
      <dgm:prSet presAssocID="{C77A0FFB-0F59-4201-BA65-10F6EBB6B467}" presName="parentLin" presStyleCnt="0"/>
      <dgm:spPr/>
    </dgm:pt>
    <dgm:pt modelId="{9555153C-B0F6-4F60-9B0E-52FE7E834DFD}" type="pres">
      <dgm:prSet presAssocID="{C77A0FFB-0F59-4201-BA65-10F6EBB6B467}" presName="parentLeftMargin" presStyleLbl="node1" presStyleIdx="0" presStyleCnt="4"/>
      <dgm:spPr/>
    </dgm:pt>
    <dgm:pt modelId="{A434939A-1119-4C49-B66A-DAB5FCF24596}" type="pres">
      <dgm:prSet presAssocID="{C77A0FFB-0F59-4201-BA65-10F6EBB6B467}" presName="parentText" presStyleLbl="node1" presStyleIdx="0" presStyleCnt="4">
        <dgm:presLayoutVars>
          <dgm:chMax val="0"/>
          <dgm:bulletEnabled val="1"/>
        </dgm:presLayoutVars>
      </dgm:prSet>
      <dgm:spPr/>
    </dgm:pt>
    <dgm:pt modelId="{35A31ED0-F0C6-4A51-BB40-502E473889B2}" type="pres">
      <dgm:prSet presAssocID="{C77A0FFB-0F59-4201-BA65-10F6EBB6B467}" presName="negativeSpace" presStyleCnt="0"/>
      <dgm:spPr/>
    </dgm:pt>
    <dgm:pt modelId="{C8562240-56CC-4D5F-9963-4ECBEC08ECAF}" type="pres">
      <dgm:prSet presAssocID="{C77A0FFB-0F59-4201-BA65-10F6EBB6B467}" presName="childText" presStyleLbl="conFgAcc1" presStyleIdx="0" presStyleCnt="4">
        <dgm:presLayoutVars>
          <dgm:bulletEnabled val="1"/>
        </dgm:presLayoutVars>
      </dgm:prSet>
      <dgm:spPr/>
    </dgm:pt>
    <dgm:pt modelId="{2D044436-05B4-4262-A23A-E95E0D35EAB3}" type="pres">
      <dgm:prSet presAssocID="{03537F13-C8AA-47A6-AE55-B0F6DD731176}" presName="spaceBetweenRectangles" presStyleCnt="0"/>
      <dgm:spPr/>
    </dgm:pt>
    <dgm:pt modelId="{A25FBF78-E36F-463C-B8B1-F2CF17EB99FA}" type="pres">
      <dgm:prSet presAssocID="{BCA62C23-B1EE-413A-AC55-046A1B00E44E}" presName="parentLin" presStyleCnt="0"/>
      <dgm:spPr/>
    </dgm:pt>
    <dgm:pt modelId="{95CB0925-C971-4A04-AE85-8CB226F1A4DA}" type="pres">
      <dgm:prSet presAssocID="{BCA62C23-B1EE-413A-AC55-046A1B00E44E}" presName="parentLeftMargin" presStyleLbl="node1" presStyleIdx="0" presStyleCnt="4"/>
      <dgm:spPr/>
    </dgm:pt>
    <dgm:pt modelId="{4890E8E2-760C-433B-B0AD-3374A3C68292}" type="pres">
      <dgm:prSet presAssocID="{BCA62C23-B1EE-413A-AC55-046A1B00E44E}" presName="parentText" presStyleLbl="node1" presStyleIdx="1" presStyleCnt="4">
        <dgm:presLayoutVars>
          <dgm:chMax val="0"/>
          <dgm:bulletEnabled val="1"/>
        </dgm:presLayoutVars>
      </dgm:prSet>
      <dgm:spPr/>
    </dgm:pt>
    <dgm:pt modelId="{FDA024BB-2370-406F-A0C4-081869F363E3}" type="pres">
      <dgm:prSet presAssocID="{BCA62C23-B1EE-413A-AC55-046A1B00E44E}" presName="negativeSpace" presStyleCnt="0"/>
      <dgm:spPr/>
    </dgm:pt>
    <dgm:pt modelId="{2EF9A58B-2F8D-48BE-ACE9-9D7ABCCE2374}" type="pres">
      <dgm:prSet presAssocID="{BCA62C23-B1EE-413A-AC55-046A1B00E44E}" presName="childText" presStyleLbl="conFgAcc1" presStyleIdx="1" presStyleCnt="4" custLinFactNeighborX="91" custLinFactNeighborY="-16035">
        <dgm:presLayoutVars>
          <dgm:bulletEnabled val="1"/>
        </dgm:presLayoutVars>
      </dgm:prSet>
      <dgm:spPr/>
    </dgm:pt>
    <dgm:pt modelId="{C9E7728C-1937-414D-9DF7-D1D97B300887}" type="pres">
      <dgm:prSet presAssocID="{58B2AF02-ED17-417A-BA92-89FCCA8149AF}" presName="spaceBetweenRectangles" presStyleCnt="0"/>
      <dgm:spPr/>
    </dgm:pt>
    <dgm:pt modelId="{0B2B9C27-6540-45C9-8D8E-57E716A821F1}" type="pres">
      <dgm:prSet presAssocID="{906903B8-DB8B-4344-8673-5194DAC1F4D3}" presName="parentLin" presStyleCnt="0"/>
      <dgm:spPr/>
    </dgm:pt>
    <dgm:pt modelId="{440564E7-E759-44C7-81D0-E6EBA15CB6B8}" type="pres">
      <dgm:prSet presAssocID="{906903B8-DB8B-4344-8673-5194DAC1F4D3}" presName="parentLeftMargin" presStyleLbl="node1" presStyleIdx="1" presStyleCnt="4"/>
      <dgm:spPr/>
    </dgm:pt>
    <dgm:pt modelId="{3BDDFAB2-BA57-4F9B-B97F-832BB13B51E6}" type="pres">
      <dgm:prSet presAssocID="{906903B8-DB8B-4344-8673-5194DAC1F4D3}" presName="parentText" presStyleLbl="node1" presStyleIdx="2" presStyleCnt="4">
        <dgm:presLayoutVars>
          <dgm:chMax val="0"/>
          <dgm:bulletEnabled val="1"/>
        </dgm:presLayoutVars>
      </dgm:prSet>
      <dgm:spPr/>
    </dgm:pt>
    <dgm:pt modelId="{479AC5A0-C0C6-4CCB-849D-FAC9316D4DD6}" type="pres">
      <dgm:prSet presAssocID="{906903B8-DB8B-4344-8673-5194DAC1F4D3}" presName="negativeSpace" presStyleCnt="0"/>
      <dgm:spPr/>
    </dgm:pt>
    <dgm:pt modelId="{49814A64-3E39-48D7-A39F-44E2E223A04D}" type="pres">
      <dgm:prSet presAssocID="{906903B8-DB8B-4344-8673-5194DAC1F4D3}" presName="childText" presStyleLbl="conFgAcc1" presStyleIdx="2" presStyleCnt="4">
        <dgm:presLayoutVars>
          <dgm:bulletEnabled val="1"/>
        </dgm:presLayoutVars>
      </dgm:prSet>
      <dgm:spPr/>
    </dgm:pt>
    <dgm:pt modelId="{036BC1BD-F61E-4AEA-B404-0B573279907C}" type="pres">
      <dgm:prSet presAssocID="{2733A338-8A3C-4652-BFDE-54F576AA3683}" presName="spaceBetweenRectangles" presStyleCnt="0"/>
      <dgm:spPr/>
    </dgm:pt>
    <dgm:pt modelId="{B178197F-E3C8-41E1-8A57-45571994FCCC}" type="pres">
      <dgm:prSet presAssocID="{8892A579-D967-4093-B193-4F8E48AEE2E2}" presName="parentLin" presStyleCnt="0"/>
      <dgm:spPr/>
    </dgm:pt>
    <dgm:pt modelId="{DD0F5CE0-8015-4757-AC28-444D7182C0B2}" type="pres">
      <dgm:prSet presAssocID="{8892A579-D967-4093-B193-4F8E48AEE2E2}" presName="parentLeftMargin" presStyleLbl="node1" presStyleIdx="2" presStyleCnt="4"/>
      <dgm:spPr/>
    </dgm:pt>
    <dgm:pt modelId="{A401DB54-39E8-47C1-9FB3-249DB4769710}" type="pres">
      <dgm:prSet presAssocID="{8892A579-D967-4093-B193-4F8E48AEE2E2}" presName="parentText" presStyleLbl="node1" presStyleIdx="3" presStyleCnt="4">
        <dgm:presLayoutVars>
          <dgm:chMax val="0"/>
          <dgm:bulletEnabled val="1"/>
        </dgm:presLayoutVars>
      </dgm:prSet>
      <dgm:spPr/>
    </dgm:pt>
    <dgm:pt modelId="{FD7981A5-79D5-43F3-9F35-0EAB58A71771}" type="pres">
      <dgm:prSet presAssocID="{8892A579-D967-4093-B193-4F8E48AEE2E2}" presName="negativeSpace" presStyleCnt="0"/>
      <dgm:spPr/>
    </dgm:pt>
    <dgm:pt modelId="{9CBC394C-5E26-4080-82CF-FA931FAF2703}" type="pres">
      <dgm:prSet presAssocID="{8892A579-D967-4093-B193-4F8E48AEE2E2}" presName="childText" presStyleLbl="conFgAcc1" presStyleIdx="3" presStyleCnt="4">
        <dgm:presLayoutVars>
          <dgm:bulletEnabled val="1"/>
        </dgm:presLayoutVars>
      </dgm:prSet>
      <dgm:spPr/>
    </dgm:pt>
  </dgm:ptLst>
  <dgm:cxnLst>
    <dgm:cxn modelId="{825E1F06-C1F3-4ED3-BF44-E2AA1630CD71}" srcId="{BCA62C23-B1EE-413A-AC55-046A1B00E44E}" destId="{82687B35-7403-4116-92CB-A54CA5AF4E3B}" srcOrd="0" destOrd="0" parTransId="{8C6E6579-D886-483F-A793-72670B03649E}" sibTransId="{219B81D9-B798-4CE6-8B7E-FA3F2055BB04}"/>
    <dgm:cxn modelId="{9739AD09-7585-442D-B6D5-FDA734350D4B}" srcId="{906903B8-DB8B-4344-8673-5194DAC1F4D3}" destId="{0FEB854B-9FA9-458D-B9A8-C8D7ACAFD8E8}" srcOrd="3" destOrd="0" parTransId="{5A2EB663-D2A5-4077-8054-1E251BD39208}" sibTransId="{18C4589E-210B-43A5-802C-EE17C0A90132}"/>
    <dgm:cxn modelId="{1829730B-AF70-46A4-8AD0-7156C4E17660}" type="presOf" srcId="{C77A0FFB-0F59-4201-BA65-10F6EBB6B467}" destId="{A434939A-1119-4C49-B66A-DAB5FCF24596}" srcOrd="1" destOrd="0" presId="urn:microsoft.com/office/officeart/2005/8/layout/list1"/>
    <dgm:cxn modelId="{9E5E7F0D-F6C1-43D3-99AD-B35B69E6E264}" type="presOf" srcId="{BCA62C23-B1EE-413A-AC55-046A1B00E44E}" destId="{95CB0925-C971-4A04-AE85-8CB226F1A4DA}" srcOrd="0" destOrd="0" presId="urn:microsoft.com/office/officeart/2005/8/layout/list1"/>
    <dgm:cxn modelId="{109B8413-1F1F-4FAE-867B-C3D25050CDA8}" type="presOf" srcId="{906903B8-DB8B-4344-8673-5194DAC1F4D3}" destId="{440564E7-E759-44C7-81D0-E6EBA15CB6B8}" srcOrd="0" destOrd="0" presId="urn:microsoft.com/office/officeart/2005/8/layout/list1"/>
    <dgm:cxn modelId="{4CFFA018-D06E-4FBF-A030-3209D69F0A7C}" type="presOf" srcId="{46A1A3E7-94AD-4D57-8964-2380C94B312D}" destId="{49814A64-3E39-48D7-A39F-44E2E223A04D}" srcOrd="0" destOrd="5" presId="urn:microsoft.com/office/officeart/2005/8/layout/list1"/>
    <dgm:cxn modelId="{C6692D19-D10F-4FF9-803D-5113F208B8C4}" srcId="{8892A579-D967-4093-B193-4F8E48AEE2E2}" destId="{5F9A1179-DF10-4CAB-923A-6CE3FFB54CAA}" srcOrd="0" destOrd="0" parTransId="{6039D27D-F2FD-4D2E-A457-F49A91C2EA93}" sibTransId="{F876535B-BD6E-4D50-ADBA-4D8EC564B4B6}"/>
    <dgm:cxn modelId="{8546041B-E577-46BC-8623-BFDA637A5A33}" type="presOf" srcId="{B51B59FF-69DC-43A8-B63D-2B3E37F02208}" destId="{49814A64-3E39-48D7-A39F-44E2E223A04D}" srcOrd="0" destOrd="2" presId="urn:microsoft.com/office/officeart/2005/8/layout/list1"/>
    <dgm:cxn modelId="{0EBFFC2A-9C5F-4E9C-9E11-0C0A12D24FE1}" srcId="{3B3C9B05-4891-4040-9C77-651D8CB2DB0E}" destId="{906903B8-DB8B-4344-8673-5194DAC1F4D3}" srcOrd="2" destOrd="0" parTransId="{EE3DBEA0-21D0-4AFD-A009-6694B696CC0D}" sibTransId="{2733A338-8A3C-4652-BFDE-54F576AA3683}"/>
    <dgm:cxn modelId="{80ED382B-2956-4099-833B-ADA4DC9ADEAE}" srcId="{3B3C9B05-4891-4040-9C77-651D8CB2DB0E}" destId="{8892A579-D967-4093-B193-4F8E48AEE2E2}" srcOrd="3" destOrd="0" parTransId="{168DA11A-B62F-4776-81C6-884B3C1F0470}" sibTransId="{482F016E-565C-4D8F-85A8-88DF4623E973}"/>
    <dgm:cxn modelId="{47639B2E-E862-4998-909C-361313E152F9}" srcId="{906903B8-DB8B-4344-8673-5194DAC1F4D3}" destId="{7CA6008D-402A-482E-A3A6-16AB81C8C398}" srcOrd="7" destOrd="0" parTransId="{9E1819FE-6743-4756-9CA0-A1E35203CBC1}" sibTransId="{CEB6117C-4EA1-49FE-BADC-D7CF7F88A3A7}"/>
    <dgm:cxn modelId="{D3B45643-CBFB-4054-A7D5-00BE63C7FCEF}" srcId="{BCA62C23-B1EE-413A-AC55-046A1B00E44E}" destId="{FC2E6BCC-B4AB-4AF9-B259-79B93D7951EA}" srcOrd="8" destOrd="0" parTransId="{D083EA9C-6E1F-44EC-B039-410CD546D2E4}" sibTransId="{4877FD14-9175-43BF-892D-77CBFCC335C8}"/>
    <dgm:cxn modelId="{3EB67A66-2A89-4AF0-BC31-7FCF5C8EF195}" type="presOf" srcId="{3B3C9B05-4891-4040-9C77-651D8CB2DB0E}" destId="{417146BD-EF30-42F5-8790-8D69932DFC1F}" srcOrd="0" destOrd="0" presId="urn:microsoft.com/office/officeart/2005/8/layout/list1"/>
    <dgm:cxn modelId="{760C174A-46AB-45DD-8039-D5AC0A7F0B6F}" type="presOf" srcId="{BE97A16D-29E9-4B0B-95B4-9F6BF4FE3352}" destId="{49814A64-3E39-48D7-A39F-44E2E223A04D}" srcOrd="0" destOrd="4" presId="urn:microsoft.com/office/officeart/2005/8/layout/list1"/>
    <dgm:cxn modelId="{86FECC4A-F37E-41F1-9901-C18C98716A56}" srcId="{906903B8-DB8B-4344-8673-5194DAC1F4D3}" destId="{56A58EBF-0629-4C58-83BD-3C50C4DFCD8B}" srcOrd="0" destOrd="0" parTransId="{B8E0E53C-E9AB-45C8-850C-4E88852DA547}" sibTransId="{D614DCA8-2159-4504-8759-5DFFCEAB2A7B}"/>
    <dgm:cxn modelId="{A09FDB4B-5EA6-4BC8-B60D-75012CDFC10A}" srcId="{BCA62C23-B1EE-413A-AC55-046A1B00E44E}" destId="{5BA00DE9-E633-48A9-9D11-83613E4BF714}" srcOrd="7" destOrd="0" parTransId="{C35EAE1C-4132-4A1B-92FE-5B9725E02AEE}" sibTransId="{8C3B8C02-C13C-4B16-956E-4691EBD7CB8C}"/>
    <dgm:cxn modelId="{3521584F-BCE9-4BD5-B97C-8F782B6A0B69}" type="presOf" srcId="{0FEB854B-9FA9-458D-B9A8-C8D7ACAFD8E8}" destId="{49814A64-3E39-48D7-A39F-44E2E223A04D}" srcOrd="0" destOrd="3" presId="urn:microsoft.com/office/officeart/2005/8/layout/list1"/>
    <dgm:cxn modelId="{1C67AF70-B810-465F-A23F-F41E5F028F7C}" srcId="{906903B8-DB8B-4344-8673-5194DAC1F4D3}" destId="{B51B59FF-69DC-43A8-B63D-2B3E37F02208}" srcOrd="2" destOrd="0" parTransId="{86526A2A-7AD1-4C2F-BD71-9032638169DD}" sibTransId="{72744F8A-D68A-4147-8818-30C5159CA005}"/>
    <dgm:cxn modelId="{4A8E6D74-CA38-48BD-A637-7C21376815C5}" srcId="{BCA62C23-B1EE-413A-AC55-046A1B00E44E}" destId="{3155B508-D628-4013-A6DB-50F05CF77747}" srcOrd="6" destOrd="0" parTransId="{8D1E7AAA-CCE9-41A7-8C09-896387DDBA1C}" sibTransId="{43ABEF47-ED5F-4E76-90C6-29C5A4C7CB11}"/>
    <dgm:cxn modelId="{9F1B2358-1334-49B8-9973-4617DCFA34C8}" srcId="{3B3C9B05-4891-4040-9C77-651D8CB2DB0E}" destId="{C77A0FFB-0F59-4201-BA65-10F6EBB6B467}" srcOrd="0" destOrd="0" parTransId="{A9D61321-D345-4A2D-9CE5-F00FF0D33A09}" sibTransId="{03537F13-C8AA-47A6-AE55-B0F6DD731176}"/>
    <dgm:cxn modelId="{D758A858-19B4-41A1-B8D4-91F437BA1441}" type="presOf" srcId="{ACD8C40E-C30B-42C4-99EB-849EE151F38F}" destId="{2EF9A58B-2F8D-48BE-ACE9-9D7ABCCE2374}" srcOrd="0" destOrd="5" presId="urn:microsoft.com/office/officeart/2005/8/layout/list1"/>
    <dgm:cxn modelId="{54EE1A83-932D-4A53-95E6-9640B9073BC7}" srcId="{8892A579-D967-4093-B193-4F8E48AEE2E2}" destId="{975082D5-159F-468E-B7F6-5E3EA04C18D0}" srcOrd="1" destOrd="0" parTransId="{0B15218E-A9C1-4113-BF59-9800ACE6D436}" sibTransId="{7E2E64D9-4383-4947-8582-18B08B4AE50A}"/>
    <dgm:cxn modelId="{DD40D48A-C9BB-4D63-85B1-828BB4F181FC}" type="presOf" srcId="{0CBFF27E-EFE4-4D1F-802C-26891258A75B}" destId="{49814A64-3E39-48D7-A39F-44E2E223A04D}" srcOrd="0" destOrd="1" presId="urn:microsoft.com/office/officeart/2005/8/layout/list1"/>
    <dgm:cxn modelId="{3372108C-B486-46C0-97CA-1C32AF9AD6FE}" type="presOf" srcId="{5BA00DE9-E633-48A9-9D11-83613E4BF714}" destId="{2EF9A58B-2F8D-48BE-ACE9-9D7ABCCE2374}" srcOrd="0" destOrd="7" presId="urn:microsoft.com/office/officeart/2005/8/layout/list1"/>
    <dgm:cxn modelId="{8DDB838C-51C4-42CF-8670-34FB70A9F24A}" srcId="{906903B8-DB8B-4344-8673-5194DAC1F4D3}" destId="{BE97A16D-29E9-4B0B-95B4-9F6BF4FE3352}" srcOrd="4" destOrd="0" parTransId="{B46F2D35-E95A-4884-898A-B3254937DD00}" sibTransId="{D44C8AD9-4C7F-4C84-BDEE-BCE22E1BBB44}"/>
    <dgm:cxn modelId="{A720AD8E-8C3F-4E03-8CBC-70D2CD8D83A7}" type="presOf" srcId="{CC926B56-6164-4583-B2EC-991489F901BD}" destId="{2EF9A58B-2F8D-48BE-ACE9-9D7ABCCE2374}" srcOrd="0" destOrd="4" presId="urn:microsoft.com/office/officeart/2005/8/layout/list1"/>
    <dgm:cxn modelId="{7AFB8A90-A158-42A8-87C6-0EE08A7EE0FD}" srcId="{906903B8-DB8B-4344-8673-5194DAC1F4D3}" destId="{83894ACF-2CFD-446D-96A2-820BC21EAAF5}" srcOrd="6" destOrd="0" parTransId="{EA447DD1-574D-4AE5-B9E1-A61B5EA1221B}" sibTransId="{2DE651D8-2CC1-4309-A3F5-8E41713FDCE2}"/>
    <dgm:cxn modelId="{508A0B91-C4C2-430E-998E-4B95E69006F8}" type="presOf" srcId="{906903B8-DB8B-4344-8673-5194DAC1F4D3}" destId="{3BDDFAB2-BA57-4F9B-B97F-832BB13B51E6}" srcOrd="1" destOrd="0" presId="urn:microsoft.com/office/officeart/2005/8/layout/list1"/>
    <dgm:cxn modelId="{289E749B-119B-4952-888C-C9937843CF8F}" type="presOf" srcId="{82687B35-7403-4116-92CB-A54CA5AF4E3B}" destId="{2EF9A58B-2F8D-48BE-ACE9-9D7ABCCE2374}" srcOrd="0" destOrd="0" presId="urn:microsoft.com/office/officeart/2005/8/layout/list1"/>
    <dgm:cxn modelId="{0C1EF09D-D603-4ABE-AC11-0844946DAF27}" type="presOf" srcId="{8EF5F810-9711-4CEA-A7BB-07706A643242}" destId="{9CBC394C-5E26-4080-82CF-FA931FAF2703}" srcOrd="0" destOrd="2" presId="urn:microsoft.com/office/officeart/2005/8/layout/list1"/>
    <dgm:cxn modelId="{C34E79A4-1B90-463C-A3E4-F3BB09DDFC10}" type="presOf" srcId="{5F9A1179-DF10-4CAB-923A-6CE3FFB54CAA}" destId="{9CBC394C-5E26-4080-82CF-FA931FAF2703}" srcOrd="0" destOrd="0" presId="urn:microsoft.com/office/officeart/2005/8/layout/list1"/>
    <dgm:cxn modelId="{A4D5FAA4-47F7-403E-9785-80C268243953}" srcId="{BCA62C23-B1EE-413A-AC55-046A1B00E44E}" destId="{CC926B56-6164-4583-B2EC-991489F901BD}" srcOrd="4" destOrd="0" parTransId="{30B7422D-1196-4A19-812B-57466DE08BA6}" sibTransId="{9247D5C7-BB40-4645-B2F6-443C76F8820A}"/>
    <dgm:cxn modelId="{F3E849A5-198B-4C3D-BE90-440DDE294E7D}" srcId="{8892A579-D967-4093-B193-4F8E48AEE2E2}" destId="{8EF5F810-9711-4CEA-A7BB-07706A643242}" srcOrd="2" destOrd="0" parTransId="{CFEA379A-E997-4127-BE4E-5C25E0FF50B6}" sibTransId="{5C10EF69-857E-4A6F-9AF5-1BAA024EBAE2}"/>
    <dgm:cxn modelId="{AC9C74AA-6698-48D7-B605-924CBABF1C47}" type="presOf" srcId="{3155B508-D628-4013-A6DB-50F05CF77747}" destId="{2EF9A58B-2F8D-48BE-ACE9-9D7ABCCE2374}" srcOrd="0" destOrd="6" presId="urn:microsoft.com/office/officeart/2005/8/layout/list1"/>
    <dgm:cxn modelId="{1EBDEAAA-927E-4478-B3C1-1CAB3076DF00}" srcId="{BCA62C23-B1EE-413A-AC55-046A1B00E44E}" destId="{A26C690A-9B59-4776-BBB9-9C60622070B2}" srcOrd="1" destOrd="0" parTransId="{B754BEC7-8D80-4558-8D9D-E22D4E6C2AF8}" sibTransId="{573BF699-37C4-43C6-8466-E7F7C67F0AF5}"/>
    <dgm:cxn modelId="{06B5E5AB-D829-4079-9F6F-A68BE5563536}" srcId="{906903B8-DB8B-4344-8673-5194DAC1F4D3}" destId="{0CBFF27E-EFE4-4D1F-802C-26891258A75B}" srcOrd="1" destOrd="0" parTransId="{9C70E28E-5EF6-46A9-B851-35D63C8412A3}" sibTransId="{891D5025-1AED-4219-8669-E3E0DBB73416}"/>
    <dgm:cxn modelId="{96125AB0-31F6-4281-92DA-90FF3A619421}" type="presOf" srcId="{8892A579-D967-4093-B193-4F8E48AEE2E2}" destId="{DD0F5CE0-8015-4757-AC28-444D7182C0B2}" srcOrd="0" destOrd="0" presId="urn:microsoft.com/office/officeart/2005/8/layout/list1"/>
    <dgm:cxn modelId="{57AAA6B3-33C8-4C6E-8D58-AE07ED28B4A6}" type="presOf" srcId="{7CA6008D-402A-482E-A3A6-16AB81C8C398}" destId="{49814A64-3E39-48D7-A39F-44E2E223A04D}" srcOrd="0" destOrd="7" presId="urn:microsoft.com/office/officeart/2005/8/layout/list1"/>
    <dgm:cxn modelId="{2D60FBB9-D87C-4C90-BEEB-77C9801E709F}" srcId="{BCA62C23-B1EE-413A-AC55-046A1B00E44E}" destId="{58AA34F3-9354-47A2-BB01-D1F3E06DB95F}" srcOrd="3" destOrd="0" parTransId="{752CF985-D3E2-4C2A-A9C6-C889C7036236}" sibTransId="{696F1464-7A08-4E1A-99DB-EFAB72375EB1}"/>
    <dgm:cxn modelId="{C07B23C1-DAE2-4362-88CE-BE85969DAC2E}" type="presOf" srcId="{8892A579-D967-4093-B193-4F8E48AEE2E2}" destId="{A401DB54-39E8-47C1-9FB3-249DB4769710}" srcOrd="1" destOrd="0" presId="urn:microsoft.com/office/officeart/2005/8/layout/list1"/>
    <dgm:cxn modelId="{2D9DE4C1-4D38-4F39-809D-E6A89356CBF5}" type="presOf" srcId="{56A58EBF-0629-4C58-83BD-3C50C4DFCD8B}" destId="{49814A64-3E39-48D7-A39F-44E2E223A04D}" srcOrd="0" destOrd="0" presId="urn:microsoft.com/office/officeart/2005/8/layout/list1"/>
    <dgm:cxn modelId="{14B63BC3-A220-4210-BEA5-19E7A1B74C8D}" srcId="{BCA62C23-B1EE-413A-AC55-046A1B00E44E}" destId="{4ECC5307-3D34-4FB9-A035-AD8352AD4FFC}" srcOrd="2" destOrd="0" parTransId="{64EBE468-23F2-46F0-A294-F7E598B2C551}" sibTransId="{D5E3BC7B-DE07-42B5-A330-781227453106}"/>
    <dgm:cxn modelId="{2D9E4FC5-604A-4939-969B-28A14739D16E}" type="presOf" srcId="{C77A0FFB-0F59-4201-BA65-10F6EBB6B467}" destId="{9555153C-B0F6-4F60-9B0E-52FE7E834DFD}" srcOrd="0" destOrd="0" presId="urn:microsoft.com/office/officeart/2005/8/layout/list1"/>
    <dgm:cxn modelId="{BC00CECE-E6E8-45DE-A5DA-8500C68ED6DA}" srcId="{906903B8-DB8B-4344-8673-5194DAC1F4D3}" destId="{46A1A3E7-94AD-4D57-8964-2380C94B312D}" srcOrd="5" destOrd="0" parTransId="{1B4A87C4-F3CB-4CA5-88C0-F7E9C29FE133}" sibTransId="{14D80BD4-FC9D-485B-B70E-C154D521F37C}"/>
    <dgm:cxn modelId="{CA917ED0-4B75-454F-B227-743458CF835B}" type="presOf" srcId="{83894ACF-2CFD-446D-96A2-820BC21EAAF5}" destId="{49814A64-3E39-48D7-A39F-44E2E223A04D}" srcOrd="0" destOrd="6" presId="urn:microsoft.com/office/officeart/2005/8/layout/list1"/>
    <dgm:cxn modelId="{9C8547D6-EF57-41F2-B269-809760D4A5AE}" type="presOf" srcId="{BCA62C23-B1EE-413A-AC55-046A1B00E44E}" destId="{4890E8E2-760C-433B-B0AD-3374A3C68292}" srcOrd="1" destOrd="0" presId="urn:microsoft.com/office/officeart/2005/8/layout/list1"/>
    <dgm:cxn modelId="{5C8883D8-B7F5-4D45-989E-E6A6A61A84CE}" type="presOf" srcId="{4ECC5307-3D34-4FB9-A035-AD8352AD4FFC}" destId="{2EF9A58B-2F8D-48BE-ACE9-9D7ABCCE2374}" srcOrd="0" destOrd="2" presId="urn:microsoft.com/office/officeart/2005/8/layout/list1"/>
    <dgm:cxn modelId="{A07079DE-DEDD-4715-8A05-BF375953986E}" type="presOf" srcId="{58AA34F3-9354-47A2-BB01-D1F3E06DB95F}" destId="{2EF9A58B-2F8D-48BE-ACE9-9D7ABCCE2374}" srcOrd="0" destOrd="3" presId="urn:microsoft.com/office/officeart/2005/8/layout/list1"/>
    <dgm:cxn modelId="{AF06ECE6-8392-43D6-9EE2-3911AE226EAF}" srcId="{3B3C9B05-4891-4040-9C77-651D8CB2DB0E}" destId="{BCA62C23-B1EE-413A-AC55-046A1B00E44E}" srcOrd="1" destOrd="0" parTransId="{BF1028DC-2346-4D14-AA27-8246CC1A0983}" sibTransId="{58B2AF02-ED17-417A-BA92-89FCCA8149AF}"/>
    <dgm:cxn modelId="{527D22EC-21F4-4BD1-BDA8-C3BCEB942409}" srcId="{BCA62C23-B1EE-413A-AC55-046A1B00E44E}" destId="{ACD8C40E-C30B-42C4-99EB-849EE151F38F}" srcOrd="5" destOrd="0" parTransId="{5DFACB10-865D-4201-A65C-22303D990D7C}" sibTransId="{22FD88E9-7C19-4967-97AE-20C68DDC71B3}"/>
    <dgm:cxn modelId="{70F17EEE-53EA-45BD-AEEA-75F18EA4B750}" type="presOf" srcId="{A26C690A-9B59-4776-BBB9-9C60622070B2}" destId="{2EF9A58B-2F8D-48BE-ACE9-9D7ABCCE2374}" srcOrd="0" destOrd="1" presId="urn:microsoft.com/office/officeart/2005/8/layout/list1"/>
    <dgm:cxn modelId="{FD88BDF0-C8AD-430F-A04C-CBE1D6ACBBA1}" type="presOf" srcId="{975082D5-159F-468E-B7F6-5E3EA04C18D0}" destId="{9CBC394C-5E26-4080-82CF-FA931FAF2703}" srcOrd="0" destOrd="1" presId="urn:microsoft.com/office/officeart/2005/8/layout/list1"/>
    <dgm:cxn modelId="{303061F5-8E38-42B9-9FE9-E1CF20817E67}" type="presOf" srcId="{FC2E6BCC-B4AB-4AF9-B259-79B93D7951EA}" destId="{2EF9A58B-2F8D-48BE-ACE9-9D7ABCCE2374}" srcOrd="0" destOrd="8" presId="urn:microsoft.com/office/officeart/2005/8/layout/list1"/>
    <dgm:cxn modelId="{E089329C-F4BE-4805-AA6B-17CBAFB7EFEC}" type="presParOf" srcId="{417146BD-EF30-42F5-8790-8D69932DFC1F}" destId="{4571DB34-08FB-4F21-A973-9122E68E8DBF}" srcOrd="0" destOrd="0" presId="urn:microsoft.com/office/officeart/2005/8/layout/list1"/>
    <dgm:cxn modelId="{BDC36B63-F651-4E13-9725-199F739FE040}" type="presParOf" srcId="{4571DB34-08FB-4F21-A973-9122E68E8DBF}" destId="{9555153C-B0F6-4F60-9B0E-52FE7E834DFD}" srcOrd="0" destOrd="0" presId="urn:microsoft.com/office/officeart/2005/8/layout/list1"/>
    <dgm:cxn modelId="{1DC296C7-9EDB-4D50-8427-0B3A1D63B4C8}" type="presParOf" srcId="{4571DB34-08FB-4F21-A973-9122E68E8DBF}" destId="{A434939A-1119-4C49-B66A-DAB5FCF24596}" srcOrd="1" destOrd="0" presId="urn:microsoft.com/office/officeart/2005/8/layout/list1"/>
    <dgm:cxn modelId="{5475BBFE-A1A0-4552-A18C-729227CD05B4}" type="presParOf" srcId="{417146BD-EF30-42F5-8790-8D69932DFC1F}" destId="{35A31ED0-F0C6-4A51-BB40-502E473889B2}" srcOrd="1" destOrd="0" presId="urn:microsoft.com/office/officeart/2005/8/layout/list1"/>
    <dgm:cxn modelId="{BBB2B254-1F36-4EEB-81F9-2087FD75AC4A}" type="presParOf" srcId="{417146BD-EF30-42F5-8790-8D69932DFC1F}" destId="{C8562240-56CC-4D5F-9963-4ECBEC08ECAF}" srcOrd="2" destOrd="0" presId="urn:microsoft.com/office/officeart/2005/8/layout/list1"/>
    <dgm:cxn modelId="{7C544F40-E97F-428F-8460-4BD38335CAE6}" type="presParOf" srcId="{417146BD-EF30-42F5-8790-8D69932DFC1F}" destId="{2D044436-05B4-4262-A23A-E95E0D35EAB3}" srcOrd="3" destOrd="0" presId="urn:microsoft.com/office/officeart/2005/8/layout/list1"/>
    <dgm:cxn modelId="{99FD710D-E73F-4B0D-A3D4-1F03194B37AC}" type="presParOf" srcId="{417146BD-EF30-42F5-8790-8D69932DFC1F}" destId="{A25FBF78-E36F-463C-B8B1-F2CF17EB99FA}" srcOrd="4" destOrd="0" presId="urn:microsoft.com/office/officeart/2005/8/layout/list1"/>
    <dgm:cxn modelId="{D4573034-7BCD-48E2-90E7-C8CDC046064A}" type="presParOf" srcId="{A25FBF78-E36F-463C-B8B1-F2CF17EB99FA}" destId="{95CB0925-C971-4A04-AE85-8CB226F1A4DA}" srcOrd="0" destOrd="0" presId="urn:microsoft.com/office/officeart/2005/8/layout/list1"/>
    <dgm:cxn modelId="{E5D83CF5-6B31-4838-9126-5294879FE737}" type="presParOf" srcId="{A25FBF78-E36F-463C-B8B1-F2CF17EB99FA}" destId="{4890E8E2-760C-433B-B0AD-3374A3C68292}" srcOrd="1" destOrd="0" presId="urn:microsoft.com/office/officeart/2005/8/layout/list1"/>
    <dgm:cxn modelId="{6399064C-4DF3-41DA-B54A-913399F27C2C}" type="presParOf" srcId="{417146BD-EF30-42F5-8790-8D69932DFC1F}" destId="{FDA024BB-2370-406F-A0C4-081869F363E3}" srcOrd="5" destOrd="0" presId="urn:microsoft.com/office/officeart/2005/8/layout/list1"/>
    <dgm:cxn modelId="{C2ECAD4F-7CF5-42FA-81AF-D17AC3841680}" type="presParOf" srcId="{417146BD-EF30-42F5-8790-8D69932DFC1F}" destId="{2EF9A58B-2F8D-48BE-ACE9-9D7ABCCE2374}" srcOrd="6" destOrd="0" presId="urn:microsoft.com/office/officeart/2005/8/layout/list1"/>
    <dgm:cxn modelId="{E430B396-D62C-40F8-A779-F9C0F550CE06}" type="presParOf" srcId="{417146BD-EF30-42F5-8790-8D69932DFC1F}" destId="{C9E7728C-1937-414D-9DF7-D1D97B300887}" srcOrd="7" destOrd="0" presId="urn:microsoft.com/office/officeart/2005/8/layout/list1"/>
    <dgm:cxn modelId="{63E663CB-4D47-46CF-AAD2-619CED4D228F}" type="presParOf" srcId="{417146BD-EF30-42F5-8790-8D69932DFC1F}" destId="{0B2B9C27-6540-45C9-8D8E-57E716A821F1}" srcOrd="8" destOrd="0" presId="urn:microsoft.com/office/officeart/2005/8/layout/list1"/>
    <dgm:cxn modelId="{3161D24C-3CF8-4E7B-B489-EB258E89FA98}" type="presParOf" srcId="{0B2B9C27-6540-45C9-8D8E-57E716A821F1}" destId="{440564E7-E759-44C7-81D0-E6EBA15CB6B8}" srcOrd="0" destOrd="0" presId="urn:microsoft.com/office/officeart/2005/8/layout/list1"/>
    <dgm:cxn modelId="{E1919B22-FD51-4195-BC16-0FCF3EC4EAF2}" type="presParOf" srcId="{0B2B9C27-6540-45C9-8D8E-57E716A821F1}" destId="{3BDDFAB2-BA57-4F9B-B97F-832BB13B51E6}" srcOrd="1" destOrd="0" presId="urn:microsoft.com/office/officeart/2005/8/layout/list1"/>
    <dgm:cxn modelId="{1A4C3EE6-EB6B-4B14-923C-E303812302A5}" type="presParOf" srcId="{417146BD-EF30-42F5-8790-8D69932DFC1F}" destId="{479AC5A0-C0C6-4CCB-849D-FAC9316D4DD6}" srcOrd="9" destOrd="0" presId="urn:microsoft.com/office/officeart/2005/8/layout/list1"/>
    <dgm:cxn modelId="{1D2954CA-1D7A-4216-8FCD-5AF04646AE8A}" type="presParOf" srcId="{417146BD-EF30-42F5-8790-8D69932DFC1F}" destId="{49814A64-3E39-48D7-A39F-44E2E223A04D}" srcOrd="10" destOrd="0" presId="urn:microsoft.com/office/officeart/2005/8/layout/list1"/>
    <dgm:cxn modelId="{BCB02CDB-8F84-4E85-A449-FC4B9F3E0F4F}" type="presParOf" srcId="{417146BD-EF30-42F5-8790-8D69932DFC1F}" destId="{036BC1BD-F61E-4AEA-B404-0B573279907C}" srcOrd="11" destOrd="0" presId="urn:microsoft.com/office/officeart/2005/8/layout/list1"/>
    <dgm:cxn modelId="{0BC7938A-1070-46F3-95D4-256DE8D46503}" type="presParOf" srcId="{417146BD-EF30-42F5-8790-8D69932DFC1F}" destId="{B178197F-E3C8-41E1-8A57-45571994FCCC}" srcOrd="12" destOrd="0" presId="urn:microsoft.com/office/officeart/2005/8/layout/list1"/>
    <dgm:cxn modelId="{B629440C-6724-442C-9771-5C25E275711E}" type="presParOf" srcId="{B178197F-E3C8-41E1-8A57-45571994FCCC}" destId="{DD0F5CE0-8015-4757-AC28-444D7182C0B2}" srcOrd="0" destOrd="0" presId="urn:microsoft.com/office/officeart/2005/8/layout/list1"/>
    <dgm:cxn modelId="{1617DF67-6B57-4350-A6C5-1EE09292ED22}" type="presParOf" srcId="{B178197F-E3C8-41E1-8A57-45571994FCCC}" destId="{A401DB54-39E8-47C1-9FB3-249DB4769710}" srcOrd="1" destOrd="0" presId="urn:microsoft.com/office/officeart/2005/8/layout/list1"/>
    <dgm:cxn modelId="{F593F7DF-106F-487E-9350-6399E73B68F4}" type="presParOf" srcId="{417146BD-EF30-42F5-8790-8D69932DFC1F}" destId="{FD7981A5-79D5-43F3-9F35-0EAB58A71771}" srcOrd="13" destOrd="0" presId="urn:microsoft.com/office/officeart/2005/8/layout/list1"/>
    <dgm:cxn modelId="{95A9F468-78D9-4549-8239-1D2E739DD107}" type="presParOf" srcId="{417146BD-EF30-42F5-8790-8D69932DFC1F}" destId="{9CBC394C-5E26-4080-82CF-FA931FAF270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62240-56CC-4D5F-9963-4ECBEC08ECAF}">
      <dsp:nvSpPr>
        <dsp:cNvPr id="0" name=""/>
        <dsp:cNvSpPr/>
      </dsp:nvSpPr>
      <dsp:spPr>
        <a:xfrm>
          <a:off x="0" y="576380"/>
          <a:ext cx="3880585" cy="201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4939A-1119-4C49-B66A-DAB5FCF24596}">
      <dsp:nvSpPr>
        <dsp:cNvPr id="0" name=""/>
        <dsp:cNvSpPr/>
      </dsp:nvSpPr>
      <dsp:spPr>
        <a:xfrm>
          <a:off x="194029" y="458300"/>
          <a:ext cx="2716409" cy="236160"/>
        </a:xfrm>
        <a:prstGeom prst="roundRect">
          <a:avLst/>
        </a:prstGeom>
        <a:solidFill>
          <a:srgbClr val="2197D4"/>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2674" tIns="0" rIns="102674" bIns="0" numCol="1" spcCol="1270" anchor="ctr" anchorCtr="0">
          <a:noAutofit/>
        </a:bodyPr>
        <a:lstStyle/>
        <a:p>
          <a:pPr marL="0" lvl="0" indent="0" algn="l" defTabSz="355600">
            <a:lnSpc>
              <a:spcPct val="90000"/>
            </a:lnSpc>
            <a:spcBef>
              <a:spcPct val="0"/>
            </a:spcBef>
            <a:spcAft>
              <a:spcPct val="35000"/>
            </a:spcAft>
            <a:buNone/>
          </a:pPr>
          <a:r>
            <a:rPr lang="en-US" sz="800" kern="1200" dirty="0">
              <a:solidFill>
                <a:schemeClr val="bg1"/>
              </a:solidFill>
            </a:rPr>
            <a:t>MVEIRB DRAFT ENVIRONMENTAL ASSESSMENT SCHEDULE</a:t>
          </a:r>
        </a:p>
      </dsp:txBody>
      <dsp:txXfrm>
        <a:off x="205557" y="469828"/>
        <a:ext cx="2693353" cy="213104"/>
      </dsp:txXfrm>
    </dsp:sp>
    <dsp:sp modelId="{2EF9A58B-2F8D-48BE-ACE9-9D7ABCCE2374}">
      <dsp:nvSpPr>
        <dsp:cNvPr id="0" name=""/>
        <dsp:cNvSpPr/>
      </dsp:nvSpPr>
      <dsp:spPr>
        <a:xfrm>
          <a:off x="0" y="932333"/>
          <a:ext cx="3880585" cy="13860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1177" tIns="166624" rIns="301177" bIns="56896" numCol="1" spcCol="1270" anchor="t" anchorCtr="0">
          <a:noAutofit/>
        </a:bodyPr>
        <a:lstStyle/>
        <a:p>
          <a:pPr marL="57150" lvl="1" indent="-57150" algn="l" defTabSz="355600">
            <a:lnSpc>
              <a:spcPct val="90000"/>
            </a:lnSpc>
            <a:spcBef>
              <a:spcPct val="0"/>
            </a:spcBef>
            <a:spcAft>
              <a:spcPct val="15000"/>
            </a:spcAft>
            <a:buChar char="•"/>
          </a:pPr>
          <a:r>
            <a:rPr lang="en-CA" sz="800" kern="1200" dirty="0">
              <a:solidFill>
                <a:schemeClr val="tx1"/>
              </a:solidFill>
            </a:rPr>
            <a:t>Public Review of DAR – Jan – Feb 29, 2024</a:t>
          </a:r>
          <a:endParaRPr lang="en-US" sz="800" kern="1200" dirty="0">
            <a:solidFill>
              <a:schemeClr val="tx1"/>
            </a:solidFill>
          </a:endParaRPr>
        </a:p>
        <a:p>
          <a:pPr marL="57150" lvl="1" indent="-57150" algn="l" defTabSz="355600">
            <a:lnSpc>
              <a:spcPct val="90000"/>
            </a:lnSpc>
            <a:spcBef>
              <a:spcPct val="0"/>
            </a:spcBef>
            <a:spcAft>
              <a:spcPct val="15000"/>
            </a:spcAft>
            <a:buChar char="•"/>
          </a:pPr>
          <a:r>
            <a:rPr lang="en-CA" sz="800" b="0" kern="1200" dirty="0">
              <a:solidFill>
                <a:schemeClr val="tx1"/>
              </a:solidFill>
            </a:rPr>
            <a:t>Round 1 Information Requests (IRs) from Review Board – March 2024 </a:t>
          </a:r>
          <a:endParaRPr lang="en-US" sz="800" b="0" kern="1200" dirty="0">
            <a:solidFill>
              <a:schemeClr val="tx1"/>
            </a:solidFill>
          </a:endParaRPr>
        </a:p>
        <a:p>
          <a:pPr marL="57150" lvl="1" indent="-57150" algn="l" defTabSz="355600">
            <a:lnSpc>
              <a:spcPct val="90000"/>
            </a:lnSpc>
            <a:spcBef>
              <a:spcPct val="0"/>
            </a:spcBef>
            <a:spcAft>
              <a:spcPct val="15000"/>
            </a:spcAft>
            <a:buChar char="•"/>
          </a:pPr>
          <a:r>
            <a:rPr lang="en-US" sz="800" kern="1200" dirty="0">
              <a:solidFill>
                <a:schemeClr val="tx1"/>
              </a:solidFill>
            </a:rPr>
            <a:t>Developers Response to Public Comment (ORS) – April 19, 2024</a:t>
          </a:r>
        </a:p>
        <a:p>
          <a:pPr marL="57150" lvl="1" indent="-57150" algn="l" defTabSz="355600">
            <a:lnSpc>
              <a:spcPct val="90000"/>
            </a:lnSpc>
            <a:spcBef>
              <a:spcPct val="0"/>
            </a:spcBef>
            <a:spcAft>
              <a:spcPct val="15000"/>
            </a:spcAft>
            <a:buChar char="•"/>
          </a:pPr>
          <a:r>
            <a:rPr lang="en-US" sz="800" kern="1200" dirty="0">
              <a:solidFill>
                <a:schemeClr val="tx1"/>
              </a:solidFill>
            </a:rPr>
            <a:t>Developers Response to Review Board and Party  IRs – September 27</a:t>
          </a:r>
          <a:r>
            <a:rPr lang="en-US" sz="800" strike="noStrike" kern="1200" dirty="0">
              <a:solidFill>
                <a:schemeClr val="tx1"/>
              </a:solidFill>
            </a:rPr>
            <a:t>, 2024</a:t>
          </a:r>
        </a:p>
        <a:p>
          <a:pPr marL="57150" lvl="1" indent="-57150" algn="l" defTabSz="355600">
            <a:lnSpc>
              <a:spcPct val="90000"/>
            </a:lnSpc>
            <a:spcBef>
              <a:spcPct val="0"/>
            </a:spcBef>
            <a:spcAft>
              <a:spcPct val="15000"/>
            </a:spcAft>
            <a:buChar char="•"/>
          </a:pPr>
          <a:r>
            <a:rPr lang="en-US" sz="800" b="1" kern="1200" dirty="0">
              <a:solidFill>
                <a:schemeClr val="tx1"/>
              </a:solidFill>
            </a:rPr>
            <a:t>Community Sessions – October 2024</a:t>
          </a:r>
        </a:p>
        <a:p>
          <a:pPr marL="57150" lvl="1" indent="-57150" algn="l" defTabSz="355600">
            <a:lnSpc>
              <a:spcPct val="90000"/>
            </a:lnSpc>
            <a:spcBef>
              <a:spcPct val="0"/>
            </a:spcBef>
            <a:spcAft>
              <a:spcPct val="15000"/>
            </a:spcAft>
            <a:buChar char="•"/>
          </a:pPr>
          <a:r>
            <a:rPr lang="en-US" sz="800" b="1" kern="1200" dirty="0">
              <a:solidFill>
                <a:schemeClr val="tx1"/>
              </a:solidFill>
            </a:rPr>
            <a:t>Technical Sessions – November 2024</a:t>
          </a:r>
        </a:p>
        <a:p>
          <a:pPr marL="57150" lvl="1" indent="-57150" algn="l" defTabSz="355600">
            <a:lnSpc>
              <a:spcPct val="90000"/>
            </a:lnSpc>
            <a:spcBef>
              <a:spcPct val="0"/>
            </a:spcBef>
            <a:spcAft>
              <a:spcPct val="15000"/>
            </a:spcAft>
            <a:buChar char="•"/>
          </a:pPr>
          <a:r>
            <a:rPr lang="en-US" sz="800" b="1" kern="1200" dirty="0">
              <a:solidFill>
                <a:schemeClr val="tx1"/>
              </a:solidFill>
            </a:rPr>
            <a:t>IRs Round 2 – Late 2024</a:t>
          </a:r>
        </a:p>
        <a:p>
          <a:pPr marL="57150" lvl="1" indent="-57150" algn="l" defTabSz="355600">
            <a:lnSpc>
              <a:spcPct val="90000"/>
            </a:lnSpc>
            <a:spcBef>
              <a:spcPct val="0"/>
            </a:spcBef>
            <a:spcAft>
              <a:spcPct val="15000"/>
            </a:spcAft>
            <a:buChar char="•"/>
          </a:pPr>
          <a:r>
            <a:rPr lang="en-US" sz="800" kern="1200" dirty="0">
              <a:solidFill>
                <a:schemeClr val="tx1"/>
              </a:solidFill>
            </a:rPr>
            <a:t>Developers Response to Round 2 IRs – Early 2025</a:t>
          </a:r>
        </a:p>
        <a:p>
          <a:pPr marL="57150" lvl="1" indent="-57150" algn="l" defTabSz="355600">
            <a:lnSpc>
              <a:spcPct val="90000"/>
            </a:lnSpc>
            <a:spcBef>
              <a:spcPct val="0"/>
            </a:spcBef>
            <a:spcAft>
              <a:spcPct val="15000"/>
            </a:spcAft>
            <a:buChar char="•"/>
          </a:pPr>
          <a:r>
            <a:rPr lang="en-US" sz="800" b="1" kern="1200" dirty="0">
              <a:solidFill>
                <a:schemeClr val="tx1"/>
              </a:solidFill>
            </a:rPr>
            <a:t>DAR Addendums Submitted to Review Board – Spring 2025</a:t>
          </a:r>
        </a:p>
      </dsp:txBody>
      <dsp:txXfrm>
        <a:off x="0" y="932333"/>
        <a:ext cx="3880585" cy="1386000"/>
      </dsp:txXfrm>
    </dsp:sp>
    <dsp:sp modelId="{4890E8E2-760C-433B-B0AD-3374A3C68292}">
      <dsp:nvSpPr>
        <dsp:cNvPr id="0" name=""/>
        <dsp:cNvSpPr/>
      </dsp:nvSpPr>
      <dsp:spPr>
        <a:xfrm>
          <a:off x="194029" y="821180"/>
          <a:ext cx="2716409" cy="236160"/>
        </a:xfrm>
        <a:prstGeom prst="roundRect">
          <a:avLst/>
        </a:prstGeom>
        <a:solidFill>
          <a:schemeClr val="accen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2674" tIns="0" rIns="102674" bIns="0" numCol="1" spcCol="1270" anchor="ctr" anchorCtr="0">
          <a:noAutofit/>
        </a:bodyPr>
        <a:lstStyle/>
        <a:p>
          <a:pPr marL="0" lvl="0" indent="0" algn="l" defTabSz="355600">
            <a:lnSpc>
              <a:spcPct val="90000"/>
            </a:lnSpc>
            <a:spcBef>
              <a:spcPct val="0"/>
            </a:spcBef>
            <a:spcAft>
              <a:spcPct val="35000"/>
            </a:spcAft>
            <a:buNone/>
          </a:pPr>
          <a:r>
            <a:rPr lang="en-US" sz="800" kern="1200" dirty="0">
              <a:solidFill>
                <a:schemeClr val="bg1"/>
              </a:solidFill>
            </a:rPr>
            <a:t>Analytical Phase</a:t>
          </a:r>
        </a:p>
      </dsp:txBody>
      <dsp:txXfrm>
        <a:off x="205557" y="832708"/>
        <a:ext cx="2693353" cy="213104"/>
      </dsp:txXfrm>
    </dsp:sp>
    <dsp:sp modelId="{49814A64-3E39-48D7-A39F-44E2E223A04D}">
      <dsp:nvSpPr>
        <dsp:cNvPr id="0" name=""/>
        <dsp:cNvSpPr/>
      </dsp:nvSpPr>
      <dsp:spPr>
        <a:xfrm>
          <a:off x="0" y="2486541"/>
          <a:ext cx="3880585" cy="12600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1177" tIns="166624" rIns="301177" bIns="56896" numCol="1" spcCol="1270" anchor="t" anchorCtr="0">
          <a:noAutofit/>
        </a:bodyPr>
        <a:lstStyle/>
        <a:p>
          <a:pPr marL="57150" lvl="1" indent="-57150" algn="l" defTabSz="355600">
            <a:lnSpc>
              <a:spcPct val="90000"/>
            </a:lnSpc>
            <a:spcBef>
              <a:spcPct val="0"/>
            </a:spcBef>
            <a:spcAft>
              <a:spcPct val="15000"/>
            </a:spcAft>
            <a:buChar char="•"/>
          </a:pPr>
          <a:r>
            <a:rPr lang="en-CA" sz="800" i="0" kern="1200" dirty="0">
              <a:solidFill>
                <a:schemeClr val="tx1"/>
              </a:solidFill>
            </a:rPr>
            <a:t>Prehearing Conference</a:t>
          </a:r>
          <a:endParaRPr lang="en-US" sz="800" i="0" kern="1200" dirty="0">
            <a:solidFill>
              <a:schemeClr val="tx1"/>
            </a:solidFill>
          </a:endParaRPr>
        </a:p>
        <a:p>
          <a:pPr marL="57150" lvl="1" indent="-57150" algn="l" defTabSz="355600">
            <a:lnSpc>
              <a:spcPct val="90000"/>
            </a:lnSpc>
            <a:spcBef>
              <a:spcPct val="0"/>
            </a:spcBef>
            <a:spcAft>
              <a:spcPct val="15000"/>
            </a:spcAft>
            <a:buChar char="•"/>
          </a:pPr>
          <a:r>
            <a:rPr lang="en-US" sz="800" b="1" i="0" kern="1200" dirty="0">
              <a:solidFill>
                <a:schemeClr val="tx1"/>
              </a:solidFill>
            </a:rPr>
            <a:t>Interventions</a:t>
          </a:r>
        </a:p>
        <a:p>
          <a:pPr marL="57150" lvl="1" indent="-57150" algn="l" defTabSz="355600">
            <a:lnSpc>
              <a:spcPct val="90000"/>
            </a:lnSpc>
            <a:spcBef>
              <a:spcPct val="0"/>
            </a:spcBef>
            <a:spcAft>
              <a:spcPct val="15000"/>
            </a:spcAft>
            <a:buChar char="•"/>
          </a:pPr>
          <a:r>
            <a:rPr lang="en-US" sz="800" i="0" kern="1200" dirty="0">
              <a:solidFill>
                <a:schemeClr val="tx1"/>
              </a:solidFill>
            </a:rPr>
            <a:t>Developer Response to Interventions</a:t>
          </a:r>
        </a:p>
        <a:p>
          <a:pPr marL="57150" lvl="1" indent="-57150" algn="l" defTabSz="355600">
            <a:lnSpc>
              <a:spcPct val="90000"/>
            </a:lnSpc>
            <a:spcBef>
              <a:spcPct val="0"/>
            </a:spcBef>
            <a:spcAft>
              <a:spcPct val="15000"/>
            </a:spcAft>
            <a:buChar char="•"/>
          </a:pPr>
          <a:r>
            <a:rPr lang="en-US" sz="800" b="1" i="0" kern="1200" dirty="0">
              <a:solidFill>
                <a:schemeClr val="tx1"/>
              </a:solidFill>
            </a:rPr>
            <a:t>Public Hearings</a:t>
          </a:r>
        </a:p>
        <a:p>
          <a:pPr marL="57150" lvl="1" indent="-57150" algn="l" defTabSz="355600">
            <a:lnSpc>
              <a:spcPct val="90000"/>
            </a:lnSpc>
            <a:spcBef>
              <a:spcPct val="0"/>
            </a:spcBef>
            <a:spcAft>
              <a:spcPct val="15000"/>
            </a:spcAft>
            <a:buChar char="•"/>
          </a:pPr>
          <a:r>
            <a:rPr lang="en-US" sz="800" i="0" kern="1200" dirty="0">
              <a:solidFill>
                <a:schemeClr val="tx1"/>
              </a:solidFill>
            </a:rPr>
            <a:t>Hearing Undertakings</a:t>
          </a:r>
        </a:p>
        <a:p>
          <a:pPr marL="57150" lvl="1" indent="-57150" algn="l" defTabSz="355600">
            <a:lnSpc>
              <a:spcPct val="90000"/>
            </a:lnSpc>
            <a:spcBef>
              <a:spcPct val="0"/>
            </a:spcBef>
            <a:spcAft>
              <a:spcPct val="15000"/>
            </a:spcAft>
            <a:buChar char="•"/>
          </a:pPr>
          <a:r>
            <a:rPr lang="en-US" sz="800" i="0" kern="1200" dirty="0">
              <a:solidFill>
                <a:schemeClr val="tx1"/>
              </a:solidFill>
            </a:rPr>
            <a:t>Closing Arguments from Parties</a:t>
          </a:r>
        </a:p>
        <a:p>
          <a:pPr marL="57150" lvl="1" indent="-57150" algn="l" defTabSz="355600">
            <a:lnSpc>
              <a:spcPct val="90000"/>
            </a:lnSpc>
            <a:spcBef>
              <a:spcPct val="0"/>
            </a:spcBef>
            <a:spcAft>
              <a:spcPct val="15000"/>
            </a:spcAft>
            <a:buChar char="•"/>
          </a:pPr>
          <a:r>
            <a:rPr lang="en-US" sz="800" i="0" kern="1200" dirty="0">
              <a:solidFill>
                <a:schemeClr val="tx1"/>
              </a:solidFill>
            </a:rPr>
            <a:t>Closing Arguments from Developer</a:t>
          </a:r>
        </a:p>
        <a:p>
          <a:pPr marL="57150" lvl="1" indent="-57150" algn="l" defTabSz="355600">
            <a:lnSpc>
              <a:spcPct val="90000"/>
            </a:lnSpc>
            <a:spcBef>
              <a:spcPct val="0"/>
            </a:spcBef>
            <a:spcAft>
              <a:spcPct val="15000"/>
            </a:spcAft>
            <a:buChar char="•"/>
          </a:pPr>
          <a:r>
            <a:rPr lang="en-CA" sz="800" b="1" i="0" kern="1200" dirty="0">
              <a:solidFill>
                <a:schemeClr val="tx1"/>
              </a:solidFill>
            </a:rPr>
            <a:t>Closure of the Public Record</a:t>
          </a:r>
          <a:endParaRPr lang="en-US" sz="800" b="1" i="0" kern="1200" dirty="0">
            <a:solidFill>
              <a:schemeClr val="tx1"/>
            </a:solidFill>
          </a:endParaRPr>
        </a:p>
      </dsp:txBody>
      <dsp:txXfrm>
        <a:off x="0" y="2486541"/>
        <a:ext cx="3880585" cy="1260000"/>
      </dsp:txXfrm>
    </dsp:sp>
    <dsp:sp modelId="{3BDDFAB2-BA57-4F9B-B97F-832BB13B51E6}">
      <dsp:nvSpPr>
        <dsp:cNvPr id="0" name=""/>
        <dsp:cNvSpPr/>
      </dsp:nvSpPr>
      <dsp:spPr>
        <a:xfrm>
          <a:off x="194029" y="2368461"/>
          <a:ext cx="2716409" cy="236160"/>
        </a:xfrm>
        <a:prstGeom prst="roundRect">
          <a:avLst/>
        </a:prstGeom>
        <a:solidFill>
          <a:schemeClr val="accen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2674" tIns="0" rIns="102674" bIns="0" numCol="1" spcCol="1270" anchor="ctr" anchorCtr="0">
          <a:noAutofit/>
        </a:bodyPr>
        <a:lstStyle/>
        <a:p>
          <a:pPr marL="0" lvl="0" indent="0" algn="l" defTabSz="355600">
            <a:lnSpc>
              <a:spcPct val="90000"/>
            </a:lnSpc>
            <a:spcBef>
              <a:spcPct val="0"/>
            </a:spcBef>
            <a:spcAft>
              <a:spcPct val="35000"/>
            </a:spcAft>
            <a:buNone/>
          </a:pPr>
          <a:r>
            <a:rPr lang="en-CA" sz="800" i="1" kern="1200" dirty="0">
              <a:solidFill>
                <a:schemeClr val="bg1"/>
              </a:solidFill>
            </a:rPr>
            <a:t>Hearings – Early-Mid 2025</a:t>
          </a:r>
          <a:endParaRPr lang="en-US" sz="800" kern="1200" dirty="0">
            <a:solidFill>
              <a:schemeClr val="bg1"/>
            </a:solidFill>
          </a:endParaRPr>
        </a:p>
      </dsp:txBody>
      <dsp:txXfrm>
        <a:off x="205557" y="2379989"/>
        <a:ext cx="2693353" cy="213104"/>
      </dsp:txXfrm>
    </dsp:sp>
    <dsp:sp modelId="{9CBC394C-5E26-4080-82CF-FA931FAF2703}">
      <dsp:nvSpPr>
        <dsp:cNvPr id="0" name=""/>
        <dsp:cNvSpPr/>
      </dsp:nvSpPr>
      <dsp:spPr>
        <a:xfrm>
          <a:off x="0" y="3907821"/>
          <a:ext cx="3880585" cy="7182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1177" tIns="166624" rIns="301177"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solidFill>
                <a:schemeClr val="tx1"/>
              </a:solidFill>
            </a:rPr>
            <a:t>Review Board evidence analysis, deliberation, report drafting &amp; legal and editorial reviews</a:t>
          </a:r>
        </a:p>
        <a:p>
          <a:pPr marL="57150" lvl="1" indent="-57150" algn="l" defTabSz="355600">
            <a:lnSpc>
              <a:spcPct val="90000"/>
            </a:lnSpc>
            <a:spcBef>
              <a:spcPct val="0"/>
            </a:spcBef>
            <a:spcAft>
              <a:spcPct val="15000"/>
            </a:spcAft>
            <a:buChar char="•"/>
          </a:pPr>
          <a:r>
            <a:rPr lang="en-CA" sz="800" b="1" kern="1200" dirty="0">
              <a:solidFill>
                <a:schemeClr val="tx1"/>
              </a:solidFill>
            </a:rPr>
            <a:t>Review Board issues Report of Environmental Assessment</a:t>
          </a:r>
          <a:endParaRPr lang="en-US" sz="800" b="1" kern="1200" dirty="0">
            <a:solidFill>
              <a:schemeClr val="tx1"/>
            </a:solidFill>
          </a:endParaRPr>
        </a:p>
        <a:p>
          <a:pPr marL="57150" lvl="1" indent="-57150" algn="l" defTabSz="355600">
            <a:lnSpc>
              <a:spcPct val="90000"/>
            </a:lnSpc>
            <a:spcBef>
              <a:spcPct val="0"/>
            </a:spcBef>
            <a:spcAft>
              <a:spcPct val="15000"/>
            </a:spcAft>
            <a:buChar char="•"/>
          </a:pPr>
          <a:r>
            <a:rPr lang="en-CA" sz="800" b="1" kern="1200" dirty="0">
              <a:solidFill>
                <a:schemeClr val="tx1"/>
              </a:solidFill>
            </a:rPr>
            <a:t>Minister(s) response to Report of Environmental Assessment</a:t>
          </a:r>
          <a:endParaRPr lang="en-US" sz="800" b="1" kern="1200" dirty="0">
            <a:solidFill>
              <a:schemeClr val="tx1"/>
            </a:solidFill>
          </a:endParaRPr>
        </a:p>
      </dsp:txBody>
      <dsp:txXfrm>
        <a:off x="0" y="3907821"/>
        <a:ext cx="3880585" cy="718200"/>
      </dsp:txXfrm>
    </dsp:sp>
    <dsp:sp modelId="{A401DB54-39E8-47C1-9FB3-249DB4769710}">
      <dsp:nvSpPr>
        <dsp:cNvPr id="0" name=""/>
        <dsp:cNvSpPr/>
      </dsp:nvSpPr>
      <dsp:spPr>
        <a:xfrm>
          <a:off x="194029" y="3789741"/>
          <a:ext cx="2716409" cy="236160"/>
        </a:xfrm>
        <a:prstGeom prst="roundRect">
          <a:avLst/>
        </a:prstGeom>
        <a:solidFill>
          <a:schemeClr val="accen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2674" tIns="0" rIns="102674" bIns="0" numCol="1" spcCol="1270" anchor="ctr" anchorCtr="0">
          <a:noAutofit/>
        </a:bodyPr>
        <a:lstStyle/>
        <a:p>
          <a:pPr marL="0" lvl="0" indent="0" algn="l" defTabSz="355600">
            <a:lnSpc>
              <a:spcPct val="90000"/>
            </a:lnSpc>
            <a:spcBef>
              <a:spcPct val="0"/>
            </a:spcBef>
            <a:spcAft>
              <a:spcPct val="35000"/>
            </a:spcAft>
            <a:buNone/>
          </a:pPr>
          <a:r>
            <a:rPr lang="en-CA" sz="800" kern="1200" dirty="0">
              <a:solidFill>
                <a:schemeClr val="bg1"/>
              </a:solidFill>
            </a:rPr>
            <a:t>Decisions</a:t>
          </a:r>
          <a:endParaRPr lang="en-US" sz="800" kern="1200" dirty="0">
            <a:solidFill>
              <a:schemeClr val="bg1"/>
            </a:solidFill>
          </a:endParaRPr>
        </a:p>
      </dsp:txBody>
      <dsp:txXfrm>
        <a:off x="205557" y="3801269"/>
        <a:ext cx="2693353"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05112EF-782B-4781-8057-97EACF13E553}" type="datetimeFigureOut">
              <a:rPr lang="en-US" smtClean="0"/>
              <a:t>10/18/2024</a:t>
            </a:fld>
            <a:endParaRPr lang="en-US" dirty="0"/>
          </a:p>
        </p:txBody>
      </p:sp>
      <p:sp>
        <p:nvSpPr>
          <p:cNvPr id="4" name="Slide Image Placeholder 3"/>
          <p:cNvSpPr>
            <a:spLocks noGrp="1" noRot="1" noChangeAspect="1"/>
          </p:cNvSpPr>
          <p:nvPr>
            <p:ph type="sldImg" idx="2"/>
          </p:nvPr>
        </p:nvSpPr>
        <p:spPr>
          <a:xfrm>
            <a:off x="481013" y="698500"/>
            <a:ext cx="606107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FD34929-2CBB-4923-81FC-51A0C845407F}" type="slidenum">
              <a:rPr lang="en-US" smtClean="0"/>
              <a:t>‹#›</a:t>
            </a:fld>
            <a:endParaRPr lang="en-US" dirty="0"/>
          </a:p>
        </p:txBody>
      </p:sp>
    </p:spTree>
    <p:extLst>
      <p:ext uri="{BB962C8B-B14F-4D97-AF65-F5344CB8AC3E}">
        <p14:creationId xmlns:p14="http://schemas.microsoft.com/office/powerpoint/2010/main" val="4104250851"/>
      </p:ext>
    </p:extLst>
  </p:cSld>
  <p:clrMap bg1="lt1" tx1="dk1" bg2="lt2" tx2="dk2" accent1="accent1" accent2="accent2" accent3="accent3" accent4="accent4" accent5="accent5" accent6="accent6" hlink="hlink" folHlink="folHlink"/>
  <p:notesStyle>
    <a:lvl1pPr marL="0" algn="l" defTabSz="1198047" rtl="0" eaLnBrk="1" latinLnBrk="0" hangingPunct="1">
      <a:defRPr sz="1572" kern="1200">
        <a:solidFill>
          <a:schemeClr val="tx1"/>
        </a:solidFill>
        <a:latin typeface="+mn-lt"/>
        <a:ea typeface="+mn-ea"/>
        <a:cs typeface="+mn-cs"/>
      </a:defRPr>
    </a:lvl1pPr>
    <a:lvl2pPr marL="599023" algn="l" defTabSz="1198047" rtl="0" eaLnBrk="1" latinLnBrk="0" hangingPunct="1">
      <a:defRPr sz="1572" kern="1200">
        <a:solidFill>
          <a:schemeClr val="tx1"/>
        </a:solidFill>
        <a:latin typeface="+mn-lt"/>
        <a:ea typeface="+mn-ea"/>
        <a:cs typeface="+mn-cs"/>
      </a:defRPr>
    </a:lvl2pPr>
    <a:lvl3pPr marL="1198047" algn="l" defTabSz="1198047" rtl="0" eaLnBrk="1" latinLnBrk="0" hangingPunct="1">
      <a:defRPr sz="1572" kern="1200">
        <a:solidFill>
          <a:schemeClr val="tx1"/>
        </a:solidFill>
        <a:latin typeface="+mn-lt"/>
        <a:ea typeface="+mn-ea"/>
        <a:cs typeface="+mn-cs"/>
      </a:defRPr>
    </a:lvl3pPr>
    <a:lvl4pPr marL="1797070" algn="l" defTabSz="1198047" rtl="0" eaLnBrk="1" latinLnBrk="0" hangingPunct="1">
      <a:defRPr sz="1572" kern="1200">
        <a:solidFill>
          <a:schemeClr val="tx1"/>
        </a:solidFill>
        <a:latin typeface="+mn-lt"/>
        <a:ea typeface="+mn-ea"/>
        <a:cs typeface="+mn-cs"/>
      </a:defRPr>
    </a:lvl4pPr>
    <a:lvl5pPr marL="2396094" algn="l" defTabSz="1198047" rtl="0" eaLnBrk="1" latinLnBrk="0" hangingPunct="1">
      <a:defRPr sz="1572" kern="1200">
        <a:solidFill>
          <a:schemeClr val="tx1"/>
        </a:solidFill>
        <a:latin typeface="+mn-lt"/>
        <a:ea typeface="+mn-ea"/>
        <a:cs typeface="+mn-cs"/>
      </a:defRPr>
    </a:lvl5pPr>
    <a:lvl6pPr marL="2995117" algn="l" defTabSz="1198047" rtl="0" eaLnBrk="1" latinLnBrk="0" hangingPunct="1">
      <a:defRPr sz="1572" kern="1200">
        <a:solidFill>
          <a:schemeClr val="tx1"/>
        </a:solidFill>
        <a:latin typeface="+mn-lt"/>
        <a:ea typeface="+mn-ea"/>
        <a:cs typeface="+mn-cs"/>
      </a:defRPr>
    </a:lvl6pPr>
    <a:lvl7pPr marL="3594141" algn="l" defTabSz="1198047" rtl="0" eaLnBrk="1" latinLnBrk="0" hangingPunct="1">
      <a:defRPr sz="1572" kern="1200">
        <a:solidFill>
          <a:schemeClr val="tx1"/>
        </a:solidFill>
        <a:latin typeface="+mn-lt"/>
        <a:ea typeface="+mn-ea"/>
        <a:cs typeface="+mn-cs"/>
      </a:defRPr>
    </a:lvl7pPr>
    <a:lvl8pPr marL="4193164" algn="l" defTabSz="1198047" rtl="0" eaLnBrk="1" latinLnBrk="0" hangingPunct="1">
      <a:defRPr sz="1572" kern="1200">
        <a:solidFill>
          <a:schemeClr val="tx1"/>
        </a:solidFill>
        <a:latin typeface="+mn-lt"/>
        <a:ea typeface="+mn-ea"/>
        <a:cs typeface="+mn-cs"/>
      </a:defRPr>
    </a:lvl8pPr>
    <a:lvl9pPr marL="4792188" algn="l" defTabSz="1198047" rtl="0" eaLnBrk="1" latinLnBrk="0" hangingPunct="1">
      <a:defRPr sz="15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D34929-2CBB-4923-81FC-51A0C845407F}" type="slidenum">
              <a:rPr lang="en-US" smtClean="0"/>
              <a:t>1</a:t>
            </a:fld>
            <a:endParaRPr lang="en-US" dirty="0"/>
          </a:p>
        </p:txBody>
      </p:sp>
    </p:spTree>
    <p:extLst>
      <p:ext uri="{BB962C8B-B14F-4D97-AF65-F5344CB8AC3E}">
        <p14:creationId xmlns:p14="http://schemas.microsoft.com/office/powerpoint/2010/main" val="1975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a:xfrm>
            <a:off x="481013" y="4421823"/>
            <a:ext cx="6061075" cy="4189095"/>
          </a:xfrm>
        </p:spPr>
        <p:txBody>
          <a:bodyPr/>
          <a:lstStyle/>
          <a:p>
            <a:r>
              <a:rPr lang="en-US" sz="1400" dirty="0"/>
              <a:t>related to Timing and logistics of socio-economic mitigations, and community readiness and how communities will participate in monitoring</a:t>
            </a:r>
          </a:p>
        </p:txBody>
      </p:sp>
      <p:sp>
        <p:nvSpPr>
          <p:cNvPr id="4" name="Slide Number Placeholder 3"/>
          <p:cNvSpPr>
            <a:spLocks noGrp="1"/>
          </p:cNvSpPr>
          <p:nvPr>
            <p:ph type="sldNum" sz="quarter" idx="5"/>
          </p:nvPr>
        </p:nvSpPr>
        <p:spPr/>
        <p:txBody>
          <a:bodyPr/>
          <a:lstStyle/>
          <a:p>
            <a:fld id="{FFD34929-2CBB-4923-81FC-51A0C845407F}" type="slidenum">
              <a:rPr lang="en-US" smtClean="0"/>
              <a:t>11</a:t>
            </a:fld>
            <a:endParaRPr lang="en-US" dirty="0"/>
          </a:p>
        </p:txBody>
      </p:sp>
    </p:spTree>
    <p:extLst>
      <p:ext uri="{BB962C8B-B14F-4D97-AF65-F5344CB8AC3E}">
        <p14:creationId xmlns:p14="http://schemas.microsoft.com/office/powerpoint/2010/main" val="4036733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a:xfrm>
            <a:off x="481013" y="4421823"/>
            <a:ext cx="6061075" cy="4189095"/>
          </a:xfrm>
        </p:spPr>
        <p:txBody>
          <a:bodyPr/>
          <a:lstStyle/>
          <a:p>
            <a:r>
              <a:rPr lang="en-US" sz="1400" dirty="0"/>
              <a:t>related to Timing and logistics of socio-economic mitigations, and community readiness and how communities will participate in monitoring</a:t>
            </a:r>
          </a:p>
        </p:txBody>
      </p:sp>
      <p:sp>
        <p:nvSpPr>
          <p:cNvPr id="4" name="Slide Number Placeholder 3"/>
          <p:cNvSpPr>
            <a:spLocks noGrp="1"/>
          </p:cNvSpPr>
          <p:nvPr>
            <p:ph type="sldNum" sz="quarter" idx="5"/>
          </p:nvPr>
        </p:nvSpPr>
        <p:spPr/>
        <p:txBody>
          <a:bodyPr/>
          <a:lstStyle/>
          <a:p>
            <a:fld id="{FFD34929-2CBB-4923-81FC-51A0C845407F}" type="slidenum">
              <a:rPr lang="en-US" smtClean="0"/>
              <a:t>12</a:t>
            </a:fld>
            <a:endParaRPr lang="en-US" dirty="0"/>
          </a:p>
        </p:txBody>
      </p:sp>
    </p:spTree>
    <p:extLst>
      <p:ext uri="{BB962C8B-B14F-4D97-AF65-F5344CB8AC3E}">
        <p14:creationId xmlns:p14="http://schemas.microsoft.com/office/powerpoint/2010/main" val="8338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a:xfrm>
            <a:off x="481013" y="4421823"/>
            <a:ext cx="6061075" cy="4189095"/>
          </a:xfrm>
        </p:spPr>
        <p:txBody>
          <a:bodyPr/>
          <a:lstStyle/>
          <a:p>
            <a:r>
              <a:rPr lang="en-US" sz="1400" dirty="0"/>
              <a:t>The Review Board is conducting a public review of the information presented in the Developer’s Assessment Report.</a:t>
            </a:r>
          </a:p>
          <a:p>
            <a:r>
              <a:rPr lang="en-US" sz="1400" dirty="0"/>
              <a:t>In the meantime, the GNWT continues to prepare for the project:</a:t>
            </a:r>
          </a:p>
          <a:p>
            <a:r>
              <a:rPr lang="en-US" sz="1400" dirty="0"/>
              <a:t>-The GNWT is engaging with Indigenous Governments, Indigenous Organizations and other affected parties</a:t>
            </a:r>
          </a:p>
          <a:p>
            <a:r>
              <a:rPr lang="en-US" sz="1400" dirty="0"/>
              <a:t>-The GNWT has started detailed technical studies that will be used to complete the project design</a:t>
            </a:r>
          </a:p>
          <a:p>
            <a:endParaRPr lang="en-US" sz="1400" dirty="0"/>
          </a:p>
          <a:p>
            <a:r>
              <a:rPr lang="en-US" sz="1400" dirty="0"/>
              <a:t>The outcomes of the Review Board’s assessment and the Ministers’ final decision on the environmental assessment of the Project will be used by the GNWT to lobby the federal government for funding to construct the project. </a:t>
            </a:r>
          </a:p>
        </p:txBody>
      </p:sp>
      <p:sp>
        <p:nvSpPr>
          <p:cNvPr id="4" name="Slide Number Placeholder 3"/>
          <p:cNvSpPr>
            <a:spLocks noGrp="1"/>
          </p:cNvSpPr>
          <p:nvPr>
            <p:ph type="sldNum" sz="quarter" idx="5"/>
          </p:nvPr>
        </p:nvSpPr>
        <p:spPr/>
        <p:txBody>
          <a:bodyPr/>
          <a:lstStyle/>
          <a:p>
            <a:fld id="{FFD34929-2CBB-4923-81FC-51A0C845407F}" type="slidenum">
              <a:rPr lang="en-US" smtClean="0"/>
              <a:t>13</a:t>
            </a:fld>
            <a:endParaRPr lang="en-US" dirty="0"/>
          </a:p>
        </p:txBody>
      </p:sp>
    </p:spTree>
    <p:extLst>
      <p:ext uri="{BB962C8B-B14F-4D97-AF65-F5344CB8AC3E}">
        <p14:creationId xmlns:p14="http://schemas.microsoft.com/office/powerpoint/2010/main" val="393208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3829E-6197-76EA-9992-CE7D93BE0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7E338-3BBC-8FEC-E4CF-BE4F958A15AF}"/>
              </a:ext>
            </a:extLst>
          </p:cNvPr>
          <p:cNvSpPr>
            <a:spLocks noGrp="1" noRot="1" noChangeAspect="1"/>
          </p:cNvSpPr>
          <p:nvPr>
            <p:ph type="sldImg"/>
          </p:nvPr>
        </p:nvSpPr>
        <p:spPr>
          <a:xfrm>
            <a:off x="481013" y="698500"/>
            <a:ext cx="6061075" cy="3490913"/>
          </a:xfrm>
        </p:spPr>
      </p:sp>
      <p:sp>
        <p:nvSpPr>
          <p:cNvPr id="3" name="Notes Placeholder 2">
            <a:extLst>
              <a:ext uri="{FF2B5EF4-FFF2-40B4-BE49-F238E27FC236}">
                <a16:creationId xmlns:a16="http://schemas.microsoft.com/office/drawing/2014/main" id="{6B7D2AE6-7C8C-67BF-C256-CBCACFD98F54}"/>
              </a:ext>
            </a:extLst>
          </p:cNvPr>
          <p:cNvSpPr>
            <a:spLocks noGrp="1"/>
          </p:cNvSpPr>
          <p:nvPr>
            <p:ph type="body" idx="1"/>
          </p:nvPr>
        </p:nvSpPr>
        <p:spPr>
          <a:xfrm>
            <a:off x="481013" y="4421823"/>
            <a:ext cx="6061075" cy="4189095"/>
          </a:xfrm>
        </p:spPr>
        <p:txBody>
          <a:bodyPr/>
          <a:lstStyle/>
          <a:p>
            <a:pPr marL="0" indent="0" defTabSz="1187897">
              <a:spcBef>
                <a:spcPts val="400"/>
              </a:spcBef>
              <a:buFont typeface="Arial"/>
              <a:buNone/>
            </a:pPr>
            <a:r>
              <a:rPr lang="en-US" sz="1400" dirty="0"/>
              <a:t>Engagement</a:t>
            </a:r>
            <a:r>
              <a:rPr lang="en-US" sz="1400" dirty="0">
                <a:cs typeface="Calibri"/>
              </a:rPr>
              <a:t> on Community Readiness Strategy began May 2024 and is ongoing. To date GNWT has engaged with the communities of Norman Wells, Tulita, Fort Simpson/</a:t>
            </a:r>
            <a:r>
              <a:rPr lang="lt-LT" sz="1400" dirty="0">
                <a:cs typeface="Calibri"/>
              </a:rPr>
              <a:t>Łı́ı́dlı̨ı̨ Kų́ę́ First Nation</a:t>
            </a:r>
            <a:r>
              <a:rPr lang="en-US" sz="1400" dirty="0">
                <a:cs typeface="Calibri"/>
              </a:rPr>
              <a:t> on these mitigations</a:t>
            </a:r>
          </a:p>
          <a:p>
            <a:pPr marL="0" indent="0">
              <a:buFont typeface="Arial"/>
              <a:buNone/>
            </a:pPr>
            <a:endParaRPr lang="en-US" sz="1400" dirty="0">
              <a:cs typeface="Calibri"/>
            </a:endParaRPr>
          </a:p>
          <a:p>
            <a:pPr marL="0" indent="0">
              <a:buFont typeface="Arial"/>
              <a:buNone/>
            </a:pPr>
            <a:r>
              <a:rPr lang="en-US" sz="1400" dirty="0">
                <a:cs typeface="Calibri"/>
              </a:rPr>
              <a:t>Objectives of the engagement on socio-economic mitigations are to introduce the GNWT commitments and the proposed scope and structure of the working groups and plans that are envisioned to be part of the Community Readiness Strategy.</a:t>
            </a:r>
          </a:p>
          <a:p>
            <a:endParaRPr lang="en-US" sz="1400" dirty="0"/>
          </a:p>
          <a:p>
            <a:pPr marL="0" indent="0">
              <a:buFont typeface="Arial"/>
              <a:buNone/>
            </a:pPr>
            <a:r>
              <a:rPr lang="en-US" sz="1400" dirty="0"/>
              <a:t>The GNWT has carried out engagement on the proposed mitigations and remains open to working with communities as the project advances to refine them, if needed. The proposed mitigations may complement the GNWT’s existing programs and services to prepare communities to participate in economic benefits associated with the project.  As required, adaptive management responses will be developed collaboratively with communities.       </a:t>
            </a:r>
            <a:endParaRPr lang="en-US" sz="1400" dirty="0">
              <a:cs typeface="Calibri"/>
            </a:endParaRPr>
          </a:p>
          <a:p>
            <a:pPr marL="0" indent="0">
              <a:buFont typeface="Arial"/>
              <a:buNone/>
            </a:pPr>
            <a:endParaRPr lang="en-US" sz="1400" dirty="0"/>
          </a:p>
          <a:p>
            <a:pPr marL="0" indent="0">
              <a:buFont typeface="Arial"/>
              <a:buNone/>
            </a:pPr>
            <a:r>
              <a:rPr lang="en-US" sz="1400" dirty="0">
                <a:cs typeface="Calibri"/>
              </a:rPr>
              <a:t>Engagement to date indicates that in general, there is support for the idea of using collaborative working groups that are made up of community representatives, service delivery partners and GNWT departments. The feeling was that the strategy was focused on the right socio-economic issues.</a:t>
            </a:r>
            <a:endParaRPr lang="en-US" sz="1400" dirty="0"/>
          </a:p>
          <a:p>
            <a:pPr marL="285750" indent="-285750">
              <a:buFont typeface="Arial"/>
              <a:buChar char="•"/>
            </a:pPr>
            <a:r>
              <a:rPr lang="en-US" sz="1400" dirty="0">
                <a:cs typeface="Calibri"/>
              </a:rPr>
              <a:t>Communities have indicated that they feel more time is needed to prepare and develop the strategy, and it needs to be implemented sooner.</a:t>
            </a:r>
            <a:endParaRPr lang="en-US" sz="1400" dirty="0"/>
          </a:p>
          <a:p>
            <a:pPr marL="285750" indent="-285750">
              <a:buFont typeface="Arial"/>
              <a:buChar char="•"/>
            </a:pPr>
            <a:r>
              <a:rPr lang="en-US" sz="1400" dirty="0">
                <a:cs typeface="Calibri"/>
              </a:rPr>
              <a:t>Participants also indicated need for GNWT to continue working with communities to determine representation and focus of the working groups and measures and ensure that community voices are represented.</a:t>
            </a:r>
            <a:endParaRPr lang="en-US" sz="1400" dirty="0"/>
          </a:p>
          <a:p>
            <a:r>
              <a:rPr lang="en-US" sz="1400" dirty="0"/>
              <a:t> </a:t>
            </a:r>
            <a:endParaRPr lang="en-US" sz="1400" dirty="0">
              <a:cs typeface="Calibri"/>
            </a:endParaRPr>
          </a:p>
          <a:p>
            <a:pPr marL="0" indent="0">
              <a:buFont typeface="Arial"/>
              <a:buNone/>
            </a:pPr>
            <a:r>
              <a:rPr lang="en-US" sz="1400" dirty="0"/>
              <a:t>As outlined in the DAR, the GNWT is proposing to advance development of the Corridor Working Group one year prior to the start of construction. The purpose of this action is to ensure that communities are able to benefit from the training, employment, and business opportunities associated with the project, as well as adapt or prepare for other project impacts. The GNWT has heard a desire from communities to commence this work as soon as possible. The GNWT would like to clarify our commitment, in that we commit to establishing these working groups and related sub-committees </a:t>
            </a:r>
            <a:r>
              <a:rPr lang="en-US" sz="1400" u="sng" dirty="0"/>
              <a:t>a minimum</a:t>
            </a:r>
            <a:r>
              <a:rPr lang="en-US" sz="1400" dirty="0"/>
              <a:t> of one year prior to construction. Specific commencement dates will be established through further discussions with communities.  </a:t>
            </a:r>
            <a:endParaRPr lang="en-US" sz="1400" dirty="0">
              <a:cs typeface="Calibri"/>
            </a:endParaRPr>
          </a:p>
          <a:p>
            <a:br>
              <a:rPr lang="en-US" sz="1400" dirty="0"/>
            </a:br>
            <a:endParaRPr lang="en-US" sz="1400" dirty="0"/>
          </a:p>
          <a:p>
            <a:endParaRPr lang="en-US" sz="1400" dirty="0">
              <a:cs typeface="Calibri"/>
            </a:endParaRPr>
          </a:p>
        </p:txBody>
      </p:sp>
      <p:sp>
        <p:nvSpPr>
          <p:cNvPr id="4" name="Slide Number Placeholder 3">
            <a:extLst>
              <a:ext uri="{FF2B5EF4-FFF2-40B4-BE49-F238E27FC236}">
                <a16:creationId xmlns:a16="http://schemas.microsoft.com/office/drawing/2014/main" id="{A6AA807E-466E-2373-B16A-294ADCB98142}"/>
              </a:ext>
            </a:extLst>
          </p:cNvPr>
          <p:cNvSpPr>
            <a:spLocks noGrp="1"/>
          </p:cNvSpPr>
          <p:nvPr>
            <p:ph type="sldNum" sz="quarter" idx="5"/>
          </p:nvPr>
        </p:nvSpPr>
        <p:spPr/>
        <p:txBody>
          <a:bodyPr/>
          <a:lstStyle/>
          <a:p>
            <a:fld id="{FFD34929-2CBB-4923-81FC-51A0C845407F}" type="slidenum">
              <a:rPr lang="en-US" smtClean="0"/>
              <a:t>14</a:t>
            </a:fld>
            <a:endParaRPr lang="en-US" dirty="0"/>
          </a:p>
        </p:txBody>
      </p:sp>
    </p:spTree>
    <p:extLst>
      <p:ext uri="{BB962C8B-B14F-4D97-AF65-F5344CB8AC3E}">
        <p14:creationId xmlns:p14="http://schemas.microsoft.com/office/powerpoint/2010/main" val="401460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a:xfrm>
            <a:off x="481013" y="4421823"/>
            <a:ext cx="6061075" cy="4189095"/>
          </a:xfrm>
        </p:spPr>
        <p:txBody>
          <a:bodyPr/>
          <a:lstStyle/>
          <a:p>
            <a:pPr marL="285750" indent="-285750">
              <a:buFont typeface="Arial" panose="020B0604020202020204" pitchFamily="34" charset="0"/>
              <a:buChar char="•"/>
            </a:pPr>
            <a:r>
              <a:rPr lang="en-CA" sz="1400" dirty="0"/>
              <a:t>The GNWT as a whole is committed to working with Indigenous Governments, Indigenous Organizations and communities to prepare for this important project. </a:t>
            </a:r>
          </a:p>
          <a:p>
            <a:pPr marL="285750" indent="-285750">
              <a:buFont typeface="Arial" panose="020B0604020202020204" pitchFamily="34" charset="0"/>
              <a:buChar char="•"/>
            </a:pPr>
            <a:r>
              <a:rPr lang="en-CA" sz="1400" dirty="0"/>
              <a:t>Departmental staff continue to be available to discuss participants’ comments as the Review Board’s environmental assessment continues.</a:t>
            </a:r>
          </a:p>
        </p:txBody>
      </p:sp>
      <p:sp>
        <p:nvSpPr>
          <p:cNvPr id="4" name="Slide Number Placeholder 3"/>
          <p:cNvSpPr>
            <a:spLocks noGrp="1"/>
          </p:cNvSpPr>
          <p:nvPr>
            <p:ph type="sldNum" sz="quarter" idx="5"/>
          </p:nvPr>
        </p:nvSpPr>
        <p:spPr/>
        <p:txBody>
          <a:bodyPr/>
          <a:lstStyle/>
          <a:p>
            <a:fld id="{FFD34929-2CBB-4923-81FC-51A0C845407F}" type="slidenum">
              <a:rPr lang="en-US" smtClean="0"/>
              <a:t>15</a:t>
            </a:fld>
            <a:endParaRPr lang="en-US" dirty="0"/>
          </a:p>
        </p:txBody>
      </p:sp>
    </p:spTree>
    <p:extLst>
      <p:ext uri="{BB962C8B-B14F-4D97-AF65-F5344CB8AC3E}">
        <p14:creationId xmlns:p14="http://schemas.microsoft.com/office/powerpoint/2010/main" val="411772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102 km in </a:t>
            </a:r>
            <a:r>
              <a:rPr lang="en-US" sz="1600" dirty="0" err="1"/>
              <a:t>Dehcho</a:t>
            </a:r>
            <a:r>
              <a:rPr lang="en-US" sz="1600" dirty="0"/>
              <a:t> Region</a:t>
            </a:r>
          </a:p>
          <a:p>
            <a:r>
              <a:rPr lang="en-US" sz="1600" dirty="0"/>
              <a:t>179 km in Sahtu Region</a:t>
            </a:r>
          </a:p>
          <a:p>
            <a:endParaRPr lang="en-US" b="0" strike="sngStrike" dirty="0">
              <a:cs typeface="Calibri"/>
            </a:endParaRPr>
          </a:p>
        </p:txBody>
      </p:sp>
      <p:sp>
        <p:nvSpPr>
          <p:cNvPr id="4" name="Slide Number Placeholder 3"/>
          <p:cNvSpPr>
            <a:spLocks noGrp="1"/>
          </p:cNvSpPr>
          <p:nvPr>
            <p:ph type="sldNum" sz="quarter" idx="5"/>
          </p:nvPr>
        </p:nvSpPr>
        <p:spPr/>
        <p:txBody>
          <a:bodyPr/>
          <a:lstStyle/>
          <a:p>
            <a:fld id="{38422022-EF07-4CF4-A2E9-00967C9CDCF3}" type="slidenum">
              <a:rPr lang="en-CA" smtClean="0"/>
              <a:t>3</a:t>
            </a:fld>
            <a:endParaRPr lang="en-CA"/>
          </a:p>
        </p:txBody>
      </p:sp>
    </p:spTree>
    <p:extLst>
      <p:ext uri="{BB962C8B-B14F-4D97-AF65-F5344CB8AC3E}">
        <p14:creationId xmlns:p14="http://schemas.microsoft.com/office/powerpoint/2010/main" val="236713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698500"/>
            <a:ext cx="6061075" cy="3490913"/>
          </a:xfrm>
        </p:spPr>
      </p:sp>
      <p:sp>
        <p:nvSpPr>
          <p:cNvPr id="3" name="Notes Placeholder 2"/>
          <p:cNvSpPr>
            <a:spLocks noGrp="1"/>
          </p:cNvSpPr>
          <p:nvPr>
            <p:ph type="body" idx="1"/>
          </p:nvPr>
        </p:nvSpPr>
        <p:spPr>
          <a:xfrm>
            <a:off x="481013" y="4421823"/>
            <a:ext cx="6061075" cy="4189095"/>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The route will mostly follow the existing Mackenzie Valley Winter Road, connecting by existing bridges. Additional culverts, quarries and borrow sources will also need to be developed, and temporary </a:t>
            </a:r>
            <a:r>
              <a:rPr lang="en-CA" sz="1400" dirty="0"/>
              <a:t>Infrastructure and workspaces, such as camps and laydown areas will be required during construction. After construction, there will be ongoing highway and operations as they highway becomes part of the NWT highway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FFD34929-2CBB-4923-81FC-51A0C845407F}" type="slidenum">
              <a:rPr lang="en-US" smtClean="0"/>
              <a:t>4</a:t>
            </a:fld>
            <a:endParaRPr lang="en-US" dirty="0"/>
          </a:p>
        </p:txBody>
      </p:sp>
    </p:spTree>
    <p:extLst>
      <p:ext uri="{BB962C8B-B14F-4D97-AF65-F5344CB8AC3E}">
        <p14:creationId xmlns:p14="http://schemas.microsoft.com/office/powerpoint/2010/main" val="37167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highway is opened from end-to-end, GNWT anticipates traffic of about 50 vehicles per day. This is about the same as the current winter road, but it will be year-round.</a:t>
            </a:r>
          </a:p>
          <a:p>
            <a:endParaRPr lang="en-US" dirty="0"/>
          </a:p>
          <a:p>
            <a:r>
              <a:rPr lang="en-US" dirty="0"/>
              <a:t>Some of the ongoing maintenance of the road will require GNWT to continue to operate some of the quarries and borrow sources to source material, and to use water for dust control. </a:t>
            </a:r>
          </a:p>
          <a:p>
            <a:r>
              <a:rPr lang="en-US" dirty="0"/>
              <a:t>There are currently 9 sources identified as permanent material sources.  </a:t>
            </a:r>
            <a:endParaRPr lang="en-US" b="0" dirty="0"/>
          </a:p>
          <a:p>
            <a:r>
              <a:rPr lang="en-US" b="0" dirty="0"/>
              <a:t>This photo shows how crushed material is used to maintain the highway.</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38422022-EF07-4CF4-A2E9-00967C9CDCF3}" type="slidenum">
              <a:rPr lang="en-CA" smtClean="0"/>
              <a:t>5</a:t>
            </a:fld>
            <a:endParaRPr lang="en-CA"/>
          </a:p>
        </p:txBody>
      </p:sp>
    </p:spTree>
    <p:extLst>
      <p:ext uri="{BB962C8B-B14F-4D97-AF65-F5344CB8AC3E}">
        <p14:creationId xmlns:p14="http://schemas.microsoft.com/office/powerpoint/2010/main" val="89967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1012" y="4304865"/>
            <a:ext cx="6061075" cy="4189095"/>
          </a:xfrm>
        </p:spPr>
        <p:txBody>
          <a:bodyPr/>
          <a:lstStyle/>
          <a:p>
            <a:r>
              <a:rPr lang="en-CA" sz="1400" dirty="0"/>
              <a:t>Engagement on the project has been ongoing for many years. Extensively during the development of the Project Description reports between 2010 and 2012, and more recently, during the development of the DAR. </a:t>
            </a:r>
          </a:p>
          <a:p>
            <a:endParaRPr lang="en-CA" sz="1400" dirty="0"/>
          </a:p>
          <a:p>
            <a:r>
              <a:rPr lang="en-CA" sz="1400" dirty="0"/>
              <a:t>Between 2021 and 2023, the GNWT conducted three rounds of engagement in affected communities, to present a Project overview; to present and discuss potential interactions and effects of the project on the environment; and during a third round, to present and discuss proposed mitigation measures and monitoring program. The influence of engagement on the project and effects assessment is presented throughout the DAR.</a:t>
            </a:r>
          </a:p>
          <a:p>
            <a:endParaRPr lang="en-CA" sz="1400" dirty="0"/>
          </a:p>
          <a:p>
            <a:r>
              <a:rPr lang="en-CA" sz="1400" dirty="0"/>
              <a:t>Although we heard a wide variety of input, we received the most input on the Project route, special places, and potential impacts to communities. We heard concerns about increased access to drugs and alcohol, concerns about harvest pressures, and interest in employment opportunities and training. </a:t>
            </a:r>
          </a:p>
          <a:p>
            <a:endParaRPr lang="en-CA" sz="1400" dirty="0"/>
          </a:p>
          <a:p>
            <a:r>
              <a:rPr lang="en-CA" sz="1400" dirty="0"/>
              <a:t>Project specific traditional knowledge studies were completed by the Tulita Renewable Resources Council and Norman Wells Renewable Resources Council. </a:t>
            </a:r>
          </a:p>
          <a:p>
            <a:endParaRPr lang="en-CA" sz="1400" dirty="0"/>
          </a:p>
          <a:p>
            <a:endParaRPr lang="en-CA" sz="1400" dirty="0"/>
          </a:p>
          <a:p>
            <a:endParaRPr lang="en-CA" sz="1400" dirty="0"/>
          </a:p>
        </p:txBody>
      </p:sp>
      <p:sp>
        <p:nvSpPr>
          <p:cNvPr id="4" name="Slide Number Placeholder 3"/>
          <p:cNvSpPr>
            <a:spLocks noGrp="1"/>
          </p:cNvSpPr>
          <p:nvPr>
            <p:ph type="sldNum" sz="quarter" idx="5"/>
          </p:nvPr>
        </p:nvSpPr>
        <p:spPr/>
        <p:txBody>
          <a:bodyPr/>
          <a:lstStyle/>
          <a:p>
            <a:fld id="{FFD34929-2CBB-4923-81FC-51A0C845407F}" type="slidenum">
              <a:rPr lang="en-US" smtClean="0"/>
              <a:t>6</a:t>
            </a:fld>
            <a:endParaRPr lang="en-US" dirty="0"/>
          </a:p>
        </p:txBody>
      </p:sp>
    </p:spTree>
    <p:extLst>
      <p:ext uri="{BB962C8B-B14F-4D97-AF65-F5344CB8AC3E}">
        <p14:creationId xmlns:p14="http://schemas.microsoft.com/office/powerpoint/2010/main" val="15752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09613"/>
            <a:ext cx="6061075" cy="3490912"/>
          </a:xfrm>
        </p:spPr>
      </p:sp>
      <p:sp>
        <p:nvSpPr>
          <p:cNvPr id="3" name="Notes Placeholder 2"/>
          <p:cNvSpPr>
            <a:spLocks noGrp="1"/>
          </p:cNvSpPr>
          <p:nvPr>
            <p:ph type="body" idx="1"/>
          </p:nvPr>
        </p:nvSpPr>
        <p:spPr>
          <a:xfrm>
            <a:off x="481013" y="4304865"/>
            <a:ext cx="6061074" cy="4189095"/>
          </a:xfrm>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CA" sz="1350" dirty="0">
                <a:cs typeface="Calibri"/>
              </a:rPr>
              <a:t>What is a Developer’s Assessment Report. The GNWT was required by the Mackenzie Valley Environmental Impact Review Board to submit a Developer’s Assessment Report (DAR). The DAR needs to assess how the project will affect – or change the environment, which includes people, communities, economy, and natural resources. The GNWT needs to also look at whether these changes will be significant. </a:t>
            </a:r>
            <a:endParaRPr lang="en-US" sz="135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35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350" b="0" i="0" u="none" strike="noStrike" dirty="0">
                <a:solidFill>
                  <a:srgbClr val="000000"/>
                </a:solidFill>
                <a:effectLst/>
                <a:latin typeface="Calibri" panose="020F0502020204030204" pitchFamily="34" charset="0"/>
              </a:rPr>
              <a:t>The DAR predicts how the Project will affect different parts of the environment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b="0" i="0" u="none" strike="noStrike" dirty="0">
                <a:solidFill>
                  <a:srgbClr val="000000"/>
                </a:solidFill>
                <a:effectLst/>
                <a:latin typeface="Calibri" panose="020F0502020204030204" pitchFamily="34" charset="0"/>
              </a:rPr>
              <a:t> identifying potential interactions between the Project and the environment that could lead to changes (potential effects)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b="0" i="0" u="none" strike="noStrike" dirty="0">
                <a:solidFill>
                  <a:srgbClr val="000000"/>
                </a:solidFill>
                <a:effectLst/>
                <a:latin typeface="Calibri" panose="020F0502020204030204" pitchFamily="34" charset="0"/>
              </a:rPr>
              <a:t>-then identifying ways to reduce potential negative effects (we call these mitigation measures)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b="0" i="0" u="none" strike="noStrike" dirty="0">
                <a:solidFill>
                  <a:srgbClr val="000000"/>
                </a:solidFill>
                <a:effectLst/>
                <a:latin typeface="Calibri" panose="020F0502020204030204" pitchFamily="34" charset="0"/>
              </a:rPr>
              <a:t>-and then predicting what will be the changes to these parts of the environment after mitigation actions are taken (we call these residual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b="0" i="0" u="none" strike="noStrike" dirty="0">
                <a:solidFill>
                  <a:srgbClr val="000000"/>
                </a:solidFill>
                <a:effectLst/>
                <a:latin typeface="Calibri" panose="020F0502020204030204" pitchFamily="34" charset="0"/>
              </a:rPr>
              <a:t>finally, the DAR identifies if the residual effects are significant – which is defined for each part of the environment.</a:t>
            </a:r>
          </a:p>
          <a:p>
            <a:pPr marR="0" lvl="0" algn="l" defTabSz="914400" rtl="0" eaLnBrk="1" fontAlgn="auto" latinLnBrk="0" hangingPunct="1">
              <a:lnSpc>
                <a:spcPct val="100000"/>
              </a:lnSpc>
              <a:spcBef>
                <a:spcPts val="0"/>
              </a:spcBef>
              <a:spcAft>
                <a:spcPts val="0"/>
              </a:spcAft>
              <a:buClrTx/>
              <a:buSzTx/>
              <a:tabLst/>
              <a:defRPr/>
            </a:pPr>
            <a:endParaRPr lang="en-US" sz="135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350" b="0" i="0" u="none" strike="noStrike" dirty="0">
                <a:solidFill>
                  <a:srgbClr val="000000"/>
                </a:solidFill>
                <a:effectLst/>
                <a:latin typeface="Calibri" panose="020F0502020204030204" pitchFamily="34" charset="0"/>
              </a:rPr>
              <a:t>The findings of the assessment are summarized in the non-technical summary, which we have copies of here today.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350" b="0" i="0" u="none" strike="noStrike" dirty="0">
              <a:solidFill>
                <a:srgbClr val="000000"/>
              </a:solidFill>
              <a:effectLst/>
              <a:latin typeface="Calibri" panose="020F0502020204030204" pitchFamily="34" charset="0"/>
            </a:endParaRPr>
          </a:p>
          <a:p>
            <a:pPr marL="0" indent="0">
              <a:buFont typeface="Arial"/>
              <a:buNone/>
            </a:pPr>
            <a:endParaRPr lang="en-US" sz="1350" dirty="0"/>
          </a:p>
        </p:txBody>
      </p:sp>
      <p:sp>
        <p:nvSpPr>
          <p:cNvPr id="4" name="Slide Number Placeholder 3"/>
          <p:cNvSpPr>
            <a:spLocks noGrp="1"/>
          </p:cNvSpPr>
          <p:nvPr>
            <p:ph type="sldNum" sz="quarter" idx="5"/>
          </p:nvPr>
        </p:nvSpPr>
        <p:spPr/>
        <p:txBody>
          <a:bodyPr/>
          <a:lstStyle/>
          <a:p>
            <a:fld id="{FFD34929-2CBB-4923-81FC-51A0C845407F}" type="slidenum">
              <a:rPr lang="en-US" smtClean="0"/>
              <a:t>7</a:t>
            </a:fld>
            <a:endParaRPr lang="en-US" dirty="0"/>
          </a:p>
        </p:txBody>
      </p:sp>
    </p:spTree>
    <p:extLst>
      <p:ext uri="{BB962C8B-B14F-4D97-AF65-F5344CB8AC3E}">
        <p14:creationId xmlns:p14="http://schemas.microsoft.com/office/powerpoint/2010/main" val="67629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1013" y="4294232"/>
            <a:ext cx="6061075" cy="4189095"/>
          </a:xfrm>
        </p:spPr>
        <p:txBody>
          <a:bodyPr/>
          <a:lstStyle/>
          <a:p>
            <a:r>
              <a:rPr lang="en-CA" sz="1300" dirty="0"/>
              <a:t>Engagement activities, interviews and focus groups found that communities want to be prepared for the Project.</a:t>
            </a:r>
          </a:p>
          <a:p>
            <a:pPr algn="l">
              <a:spcBef>
                <a:spcPts val="600"/>
              </a:spcBef>
            </a:pPr>
            <a:r>
              <a:rPr lang="en-CA" sz="1300" dirty="0"/>
              <a:t>Mitigation measures will be important to reduce adverse project effects so they are not significant. </a:t>
            </a:r>
          </a:p>
          <a:p>
            <a:pPr algn="l">
              <a:spcBef>
                <a:spcPts val="600"/>
              </a:spcBef>
            </a:pPr>
            <a:r>
              <a:rPr lang="en-CA" sz="1300" dirty="0"/>
              <a:t>A Community Readiness Strategy has been proposed to identify specific socio-economic mitigation measures and GNWT commitments. The strategy is intended to reduce adverse socio-economic project effects and enhance positive project effects. The foundation of the approach to </a:t>
            </a:r>
            <a:r>
              <a:rPr lang="en-CA" sz="1300" b="0" i="0" u="none" strike="noStrike" baseline="0" dirty="0"/>
              <a:t>community readiness is continued engagement, and collaboration.</a:t>
            </a:r>
            <a:endParaRPr lang="en-CA" sz="1300" dirty="0"/>
          </a:p>
          <a:p>
            <a:pPr>
              <a:spcBef>
                <a:spcPts val="600"/>
              </a:spcBef>
            </a:pPr>
            <a:r>
              <a:rPr lang="en-CA" sz="1300" dirty="0"/>
              <a:t>There are anticipated to be two significant adverse socio-economic effects. This means that even with mitigation measures, the adverse effects are going to be noticeable in communities.</a:t>
            </a:r>
          </a:p>
          <a:p>
            <a:pPr>
              <a:spcBef>
                <a:spcPts val="600"/>
              </a:spcBef>
            </a:pPr>
            <a:r>
              <a:rPr lang="en-CA" sz="1300" dirty="0"/>
              <a:t>One is the increased availability of drugs and alcohol, which is anticipated to increase social pressures in communities and add to an already serious issue for many communities.</a:t>
            </a:r>
          </a:p>
          <a:p>
            <a:pPr>
              <a:spcBef>
                <a:spcPts val="600"/>
              </a:spcBef>
            </a:pPr>
            <a:r>
              <a:rPr lang="en-CA" sz="1300" dirty="0"/>
              <a:t>The other is related to impacts on public safety – it is anticipated that the Project will change safety levels, especially for vulnerable populations, and through increased potential for incidents on the road.</a:t>
            </a:r>
          </a:p>
          <a:p>
            <a:endParaRPr lang="en-CA" sz="1300" dirty="0"/>
          </a:p>
          <a:p>
            <a:endParaRPr lang="en-CA" sz="1300" dirty="0"/>
          </a:p>
          <a:p>
            <a:endParaRPr lang="en-CA" sz="1300" dirty="0"/>
          </a:p>
          <a:p>
            <a:endParaRPr lang="en-CA" sz="1300" dirty="0"/>
          </a:p>
          <a:p>
            <a:endParaRPr lang="en-CA" sz="1300" dirty="0"/>
          </a:p>
        </p:txBody>
      </p:sp>
      <p:sp>
        <p:nvSpPr>
          <p:cNvPr id="4" name="Slide Number Placeholder 3"/>
          <p:cNvSpPr>
            <a:spLocks noGrp="1"/>
          </p:cNvSpPr>
          <p:nvPr>
            <p:ph type="sldNum" sz="quarter" idx="5"/>
          </p:nvPr>
        </p:nvSpPr>
        <p:spPr/>
        <p:txBody>
          <a:bodyPr/>
          <a:lstStyle/>
          <a:p>
            <a:fld id="{FFD34929-2CBB-4923-81FC-51A0C845407F}" type="slidenum">
              <a:rPr lang="en-US" smtClean="0"/>
              <a:t>8</a:t>
            </a:fld>
            <a:endParaRPr lang="en-US" dirty="0"/>
          </a:p>
        </p:txBody>
      </p:sp>
    </p:spTree>
    <p:extLst>
      <p:ext uri="{BB962C8B-B14F-4D97-AF65-F5344CB8AC3E}">
        <p14:creationId xmlns:p14="http://schemas.microsoft.com/office/powerpoint/2010/main" val="226082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1013" y="4421823"/>
            <a:ext cx="6061075" cy="418909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Similarly, </a:t>
            </a:r>
            <a:r>
              <a:rPr lang="en-US" sz="1400" dirty="0"/>
              <a:t>mitigation measures are expected to be effective at preventing significant effects to air quality, noise, soils and permafrost, vegetation, most wildlife, birds and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dirty="0"/>
          </a:p>
          <a:p>
            <a:r>
              <a:rPr lang="en-CA" sz="1400" dirty="0"/>
              <a:t>The assessment concluded that the project will further reduce boreal caribou habitat, which will contribute to an existing habitat condition which is already significant.</a:t>
            </a:r>
          </a:p>
          <a:p>
            <a:endParaRPr lang="en-CA" sz="1400" dirty="0"/>
          </a:p>
          <a:p>
            <a:r>
              <a:rPr lang="en-CA" sz="1400" dirty="0"/>
              <a:t>The project will make it easier to harvest fish and may lead to overfishing of certain fish species. There is a lot of uncertainty regarding this prediction, and so the effect is conservatively assessed as significant. </a:t>
            </a:r>
          </a:p>
          <a:p>
            <a:endParaRPr lang="en-CA" sz="1400" dirty="0"/>
          </a:p>
          <a:p>
            <a:r>
              <a:rPr lang="en-CA" sz="1400" dirty="0"/>
              <a:t>These effects will need to be carefully watched.</a:t>
            </a:r>
          </a:p>
        </p:txBody>
      </p:sp>
      <p:sp>
        <p:nvSpPr>
          <p:cNvPr id="4" name="Slide Number Placeholder 3"/>
          <p:cNvSpPr>
            <a:spLocks noGrp="1"/>
          </p:cNvSpPr>
          <p:nvPr>
            <p:ph type="sldNum" sz="quarter" idx="5"/>
          </p:nvPr>
        </p:nvSpPr>
        <p:spPr/>
        <p:txBody>
          <a:bodyPr/>
          <a:lstStyle/>
          <a:p>
            <a:fld id="{FFD34929-2CBB-4923-81FC-51A0C845407F}" type="slidenum">
              <a:rPr lang="en-US" smtClean="0"/>
              <a:t>9</a:t>
            </a:fld>
            <a:endParaRPr lang="en-US" dirty="0"/>
          </a:p>
        </p:txBody>
      </p:sp>
    </p:spTree>
    <p:extLst>
      <p:ext uri="{BB962C8B-B14F-4D97-AF65-F5344CB8AC3E}">
        <p14:creationId xmlns:p14="http://schemas.microsoft.com/office/powerpoint/2010/main" val="283212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1013" y="4421823"/>
            <a:ext cx="6061075" cy="4189095"/>
          </a:xfrm>
        </p:spPr>
        <p:txBody>
          <a:bodyPr/>
          <a:lstStyle/>
          <a:p>
            <a:pPr marL="0" indent="0">
              <a:buFont typeface="Arial"/>
              <a:buNone/>
            </a:pPr>
            <a:r>
              <a:rPr lang="en-CA" sz="1400" dirty="0">
                <a:ea typeface="Calibri"/>
                <a:cs typeface="Calibri"/>
              </a:rPr>
              <a:t>Similar to what the board stated in their presentation, the purpose of the session today is to hear from community members about your thoughts on how we can work together to make the project better. </a:t>
            </a:r>
          </a:p>
          <a:p>
            <a:pPr marL="0" indent="0">
              <a:buFont typeface="Arial"/>
              <a:buNone/>
            </a:pPr>
            <a:endParaRPr lang="en-CA" sz="1400" dirty="0">
              <a:ea typeface="Calibri"/>
              <a:cs typeface="Calibri"/>
            </a:endParaRPr>
          </a:p>
          <a:p>
            <a:pPr marL="171450" indent="-171450">
              <a:buFont typeface="Arial"/>
              <a:buChar char="•"/>
            </a:pPr>
            <a:r>
              <a:rPr lang="en-CA" sz="1400" dirty="0">
                <a:ea typeface="Calibri"/>
                <a:cs typeface="Calibri"/>
              </a:rPr>
              <a:t>Environmental assessment is now in the Analytical Phase – involves information requests, technical and community sessions and eventually a public hearing </a:t>
            </a:r>
            <a:r>
              <a:rPr lang="en-CA" sz="1400" i="1" dirty="0">
                <a:ea typeface="Calibri"/>
                <a:cs typeface="Calibri"/>
              </a:rPr>
              <a:t>&lt;&lt;refer to slide for MVEIRB draft workplan dates&gt;</a:t>
            </a:r>
            <a:r>
              <a:rPr lang="en-CA" sz="1400" dirty="0">
                <a:ea typeface="Calibri"/>
                <a:cs typeface="Calibri"/>
              </a:rPr>
              <a:t>&gt;</a:t>
            </a:r>
          </a:p>
          <a:p>
            <a:pPr marL="171450" marR="0" lvl="0" indent="-171450" algn="l" defTabSz="1198047" rtl="0" eaLnBrk="1" fontAlgn="auto" latinLnBrk="0" hangingPunct="1">
              <a:lnSpc>
                <a:spcPct val="100000"/>
              </a:lnSpc>
              <a:spcBef>
                <a:spcPts val="0"/>
              </a:spcBef>
              <a:spcAft>
                <a:spcPts val="0"/>
              </a:spcAft>
              <a:buClrTx/>
              <a:buSzTx/>
              <a:buFont typeface="Arial"/>
              <a:buChar char="•"/>
              <a:tabLst/>
              <a:defRPr/>
            </a:pPr>
            <a:r>
              <a:rPr lang="en-CA" sz="1400" dirty="0"/>
              <a:t>The DAR was confirmed to be in conformity with the Terms of Reference</a:t>
            </a:r>
          </a:p>
          <a:p>
            <a:pPr marL="171450" marR="0" lvl="0" indent="-171450" algn="l" defTabSz="1198047" rtl="0" eaLnBrk="1" fontAlgn="auto" latinLnBrk="0" hangingPunct="1">
              <a:lnSpc>
                <a:spcPct val="100000"/>
              </a:lnSpc>
              <a:spcBef>
                <a:spcPts val="0"/>
              </a:spcBef>
              <a:spcAft>
                <a:spcPts val="0"/>
              </a:spcAft>
              <a:buClrTx/>
              <a:buSzTx/>
              <a:buFont typeface="Arial"/>
              <a:buChar char="•"/>
              <a:tabLst/>
              <a:defRPr/>
            </a:pPr>
            <a:r>
              <a:rPr lang="en-CA" sz="1400" dirty="0"/>
              <a:t>GNWT received and responded to questions from the Review Board and parties</a:t>
            </a:r>
            <a:endParaRPr lang="en-US" sz="1400" dirty="0"/>
          </a:p>
          <a:p>
            <a:pPr marL="171450" indent="-171450">
              <a:buFont typeface="Arial"/>
              <a:buChar char="•"/>
            </a:pPr>
            <a:r>
              <a:rPr lang="en-CA" sz="1400" dirty="0">
                <a:ea typeface="Calibri"/>
                <a:cs typeface="Calibri"/>
              </a:rPr>
              <a:t>MVEIRB carried out engagement to inform communities about their process - invited INF to attend</a:t>
            </a:r>
            <a:endParaRPr lang="en-US" sz="1400" dirty="0">
              <a:ea typeface="Calibri"/>
              <a:cs typeface="Calibri"/>
            </a:endParaRPr>
          </a:p>
          <a:p>
            <a:pPr marL="770473" lvl="1" indent="-171450">
              <a:buFont typeface="Arial"/>
              <a:buChar char="•"/>
            </a:pPr>
            <a:r>
              <a:rPr lang="en-CA" sz="1400" dirty="0">
                <a:ea typeface="Calibri"/>
                <a:cs typeface="Calibri"/>
              </a:rPr>
              <a:t>At the request of PKFN leadership, INF did not attend the session in Wrigley in February </a:t>
            </a:r>
          </a:p>
          <a:p>
            <a:pPr marL="770473" lvl="1" indent="-171450">
              <a:buFont typeface="Arial"/>
              <a:buChar char="•"/>
            </a:pPr>
            <a:r>
              <a:rPr lang="en-CA" sz="1400" dirty="0">
                <a:ea typeface="Calibri"/>
                <a:cs typeface="Calibri"/>
              </a:rPr>
              <a:t>GNWT attended in Fort Simpson (February) and Norman Wells and Tulita (April)</a:t>
            </a:r>
            <a:endParaRPr lang="en-CA" sz="1400" dirty="0"/>
          </a:p>
          <a:p>
            <a:pPr marL="171450" indent="-171450">
              <a:buFont typeface="Arial"/>
              <a:buChar char="•"/>
            </a:pPr>
            <a:endParaRPr lang="en-CA" sz="1400" dirty="0">
              <a:ea typeface="Calibri"/>
              <a:cs typeface="Calibri"/>
            </a:endParaRPr>
          </a:p>
        </p:txBody>
      </p:sp>
      <p:sp>
        <p:nvSpPr>
          <p:cNvPr id="4" name="Slide Number Placeholder 3"/>
          <p:cNvSpPr>
            <a:spLocks noGrp="1"/>
          </p:cNvSpPr>
          <p:nvPr>
            <p:ph type="sldNum" sz="quarter" idx="10"/>
          </p:nvPr>
        </p:nvSpPr>
        <p:spPr/>
        <p:txBody>
          <a:bodyPr/>
          <a:lstStyle/>
          <a:p>
            <a:fld id="{FFD34929-2CBB-4923-81FC-51A0C845407F}" type="slidenum">
              <a:rPr lang="en-US" smtClean="0"/>
              <a:t>10</a:t>
            </a:fld>
            <a:endParaRPr lang="en-US" dirty="0"/>
          </a:p>
        </p:txBody>
      </p:sp>
    </p:spTree>
    <p:extLst>
      <p:ext uri="{BB962C8B-B14F-4D97-AF65-F5344CB8AC3E}">
        <p14:creationId xmlns:p14="http://schemas.microsoft.com/office/powerpoint/2010/main" val="1327109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1879263" cy="6865873"/>
          </a:xfrm>
          <a:prstGeom prst="rect">
            <a:avLst/>
          </a:prstGeom>
        </p:spPr>
      </p:pic>
      <p:sp>
        <p:nvSpPr>
          <p:cNvPr id="2" name="Title 1"/>
          <p:cNvSpPr>
            <a:spLocks noGrp="1"/>
          </p:cNvSpPr>
          <p:nvPr>
            <p:ph type="ctrTitle"/>
          </p:nvPr>
        </p:nvSpPr>
        <p:spPr>
          <a:xfrm>
            <a:off x="989939" y="3926976"/>
            <a:ext cx="10295361" cy="1067248"/>
          </a:xfrm>
        </p:spPr>
        <p:txBody>
          <a:bodyPr>
            <a:normAutofit/>
          </a:bodyPr>
          <a:lstStyle>
            <a:lvl1pPr algn="r">
              <a:defRPr sz="4157">
                <a:solidFill>
                  <a:srgbClr val="0070C0"/>
                </a:solidFill>
              </a:defRPr>
            </a:lvl1pPr>
          </a:lstStyle>
          <a:p>
            <a:r>
              <a:rPr lang="en-US"/>
              <a:t>Click to edit Master title style</a:t>
            </a:r>
          </a:p>
        </p:txBody>
      </p:sp>
      <p:sp>
        <p:nvSpPr>
          <p:cNvPr id="3" name="Subtitle 2"/>
          <p:cNvSpPr>
            <a:spLocks noGrp="1"/>
          </p:cNvSpPr>
          <p:nvPr>
            <p:ph type="subTitle" idx="1"/>
          </p:nvPr>
        </p:nvSpPr>
        <p:spPr>
          <a:xfrm>
            <a:off x="2969816" y="4737706"/>
            <a:ext cx="8315484" cy="608048"/>
          </a:xfrm>
        </p:spPr>
        <p:txBody>
          <a:bodyPr>
            <a:normAutofit/>
          </a:bodyPr>
          <a:lstStyle>
            <a:lvl1pPr marL="0" indent="0" algn="r">
              <a:buNone/>
              <a:defRPr sz="2598">
                <a:solidFill>
                  <a:schemeClr val="tx1">
                    <a:lumMod val="65000"/>
                    <a:lumOff val="35000"/>
                  </a:schemeClr>
                </a:solidFill>
              </a:defRPr>
            </a:lvl1pPr>
            <a:lvl2pPr marL="593949" indent="0" algn="ctr">
              <a:buNone/>
              <a:defRPr>
                <a:solidFill>
                  <a:schemeClr val="tx1">
                    <a:tint val="75000"/>
                  </a:schemeClr>
                </a:solidFill>
              </a:defRPr>
            </a:lvl2pPr>
            <a:lvl3pPr marL="1187897" indent="0" algn="ctr">
              <a:buNone/>
              <a:defRPr>
                <a:solidFill>
                  <a:schemeClr val="tx1">
                    <a:tint val="75000"/>
                  </a:schemeClr>
                </a:solidFill>
              </a:defRPr>
            </a:lvl3pPr>
            <a:lvl4pPr marL="1781846" indent="0" algn="ctr">
              <a:buNone/>
              <a:defRPr>
                <a:solidFill>
                  <a:schemeClr val="tx1">
                    <a:tint val="75000"/>
                  </a:schemeClr>
                </a:solidFill>
              </a:defRPr>
            </a:lvl4pPr>
            <a:lvl5pPr marL="2375794" indent="0" algn="ctr">
              <a:buNone/>
              <a:defRPr>
                <a:solidFill>
                  <a:schemeClr val="tx1">
                    <a:tint val="75000"/>
                  </a:schemeClr>
                </a:solidFill>
              </a:defRPr>
            </a:lvl5pPr>
            <a:lvl6pPr marL="2969743" indent="0" algn="ctr">
              <a:buNone/>
              <a:defRPr>
                <a:solidFill>
                  <a:schemeClr val="tx1">
                    <a:tint val="75000"/>
                  </a:schemeClr>
                </a:solidFill>
              </a:defRPr>
            </a:lvl6pPr>
            <a:lvl7pPr marL="3563691" indent="0" algn="ctr">
              <a:buNone/>
              <a:defRPr>
                <a:solidFill>
                  <a:schemeClr val="tx1">
                    <a:tint val="75000"/>
                  </a:schemeClr>
                </a:solidFill>
              </a:defRPr>
            </a:lvl7pPr>
            <a:lvl8pPr marL="4157640" indent="0" algn="ctr">
              <a:buNone/>
              <a:defRPr>
                <a:solidFill>
                  <a:schemeClr val="tx1">
                    <a:tint val="75000"/>
                  </a:schemeClr>
                </a:solidFill>
              </a:defRPr>
            </a:lvl8pPr>
            <a:lvl9pPr marL="4751588"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4058748" y="5244413"/>
            <a:ext cx="7226552" cy="405365"/>
          </a:xfrm>
        </p:spPr>
        <p:txBody>
          <a:bodyPr>
            <a:normAutofit/>
          </a:bodyPr>
          <a:lstStyle>
            <a:lvl1pPr marL="0" indent="0" algn="r">
              <a:buNone/>
              <a:defRPr sz="1819">
                <a:solidFill>
                  <a:schemeClr val="bg2">
                    <a:lumMod val="50000"/>
                  </a:schemeClr>
                </a:solidFill>
                <a:latin typeface="+mn-lt"/>
              </a:defRPr>
            </a:lvl1pPr>
          </a:lstStyle>
          <a:p>
            <a:pPr lvl="0"/>
            <a:r>
              <a:rPr lang="en-US"/>
              <a:t>Click to edit Date</a:t>
            </a:r>
          </a:p>
        </p:txBody>
      </p:sp>
    </p:spTree>
    <p:extLst>
      <p:ext uri="{BB962C8B-B14F-4D97-AF65-F5344CB8AC3E}">
        <p14:creationId xmlns:p14="http://schemas.microsoft.com/office/powerpoint/2010/main" val="240654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93963" y="1393443"/>
            <a:ext cx="10691337" cy="255886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19623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p:cNvSpPr/>
          <p:nvPr userDrawn="1"/>
        </p:nvSpPr>
        <p:spPr>
          <a:xfrm>
            <a:off x="0" y="1393443"/>
            <a:ext cx="11879263" cy="37496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63"/>
          </a:p>
        </p:txBody>
      </p:sp>
      <p:sp>
        <p:nvSpPr>
          <p:cNvPr id="6" name="Title Placeholder 1"/>
          <p:cNvSpPr>
            <a:spLocks noGrp="1"/>
          </p:cNvSpPr>
          <p:nvPr>
            <p:ph type="title"/>
          </p:nvPr>
        </p:nvSpPr>
        <p:spPr>
          <a:xfrm>
            <a:off x="0" y="1393443"/>
            <a:ext cx="11879263" cy="3749628"/>
          </a:xfrm>
          <a:prstGeom prst="rect">
            <a:avLst/>
          </a:prstGeom>
        </p:spPr>
        <p:txBody>
          <a:bodyPr vert="horz" lIns="91440" tIns="45720" rIns="91440" bIns="45720" rtlCol="0" anchor="ctr">
            <a:normAutofit/>
          </a:bodyPr>
          <a:lstStyle>
            <a:lvl1pPr>
              <a:defRPr sz="4157">
                <a:solidFill>
                  <a:srgbClr val="0070C0"/>
                </a:solidFill>
              </a:defRPr>
            </a:lvl1pPr>
          </a:lstStyle>
          <a:p>
            <a:r>
              <a:rPr lang="en-US"/>
              <a:t>Click to edit Master title style</a:t>
            </a:r>
          </a:p>
        </p:txBody>
      </p:sp>
    </p:spTree>
    <p:extLst>
      <p:ext uri="{BB962C8B-B14F-4D97-AF65-F5344CB8AC3E}">
        <p14:creationId xmlns:p14="http://schemas.microsoft.com/office/powerpoint/2010/main" val="384620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963" y="1596127"/>
            <a:ext cx="5246674" cy="3648286"/>
          </a:xfrm>
        </p:spPr>
        <p:txBody>
          <a:bodyPr/>
          <a:lstStyle>
            <a:lvl1pPr>
              <a:defRPr sz="3637"/>
            </a:lvl1pPr>
            <a:lvl2pPr>
              <a:defRPr sz="3118"/>
            </a:lvl2pPr>
            <a:lvl3pPr>
              <a:defRPr sz="2598"/>
            </a:lvl3pPr>
            <a:lvl4pPr>
              <a:defRPr sz="2338"/>
            </a:lvl4pPr>
            <a:lvl5pPr>
              <a:defRPr sz="2338"/>
            </a:lvl5pPr>
            <a:lvl6pPr>
              <a:defRPr sz="2338"/>
            </a:lvl6pPr>
            <a:lvl7pPr>
              <a:defRPr sz="2338"/>
            </a:lvl7pPr>
            <a:lvl8pPr>
              <a:defRPr sz="2338"/>
            </a:lvl8pPr>
            <a:lvl9pPr>
              <a:defRPr sz="23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8626" y="1596127"/>
            <a:ext cx="5246674" cy="3648286"/>
          </a:xfrm>
        </p:spPr>
        <p:txBody>
          <a:bodyPr/>
          <a:lstStyle>
            <a:lvl1pPr>
              <a:defRPr sz="3637"/>
            </a:lvl1pPr>
            <a:lvl2pPr>
              <a:defRPr sz="3118"/>
            </a:lvl2pPr>
            <a:lvl3pPr>
              <a:defRPr sz="2598"/>
            </a:lvl3pPr>
            <a:lvl4pPr>
              <a:defRPr sz="2338"/>
            </a:lvl4pPr>
            <a:lvl5pPr>
              <a:defRPr sz="2338"/>
            </a:lvl5pPr>
            <a:lvl6pPr>
              <a:defRPr sz="2338"/>
            </a:lvl6pPr>
            <a:lvl7pPr>
              <a:defRPr sz="2338"/>
            </a:lvl7pPr>
            <a:lvl8pPr>
              <a:defRPr sz="2338"/>
            </a:lvl8pPr>
            <a:lvl9pPr>
              <a:defRPr sz="23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1465183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968" y="272355"/>
            <a:ext cx="3908196" cy="1159092"/>
          </a:xfrm>
        </p:spPr>
        <p:txBody>
          <a:bodyPr anchor="b"/>
          <a:lstStyle>
            <a:lvl1pPr algn="l">
              <a:defRPr sz="2598" b="1"/>
            </a:lvl1pPr>
          </a:lstStyle>
          <a:p>
            <a:r>
              <a:rPr lang="en-US"/>
              <a:t>Click to edit Master title style</a:t>
            </a:r>
          </a:p>
        </p:txBody>
      </p:sp>
      <p:sp>
        <p:nvSpPr>
          <p:cNvPr id="3" name="Content Placeholder 2"/>
          <p:cNvSpPr>
            <a:spLocks noGrp="1"/>
          </p:cNvSpPr>
          <p:nvPr>
            <p:ph idx="1"/>
          </p:nvPr>
        </p:nvSpPr>
        <p:spPr>
          <a:xfrm>
            <a:off x="4644462" y="272357"/>
            <a:ext cx="6640838" cy="4972057"/>
          </a:xfrm>
        </p:spPr>
        <p:txBody>
          <a:bodyPr/>
          <a:lstStyle>
            <a:lvl1pPr>
              <a:defRPr sz="4157"/>
            </a:lvl1pPr>
            <a:lvl2pPr>
              <a:defRPr sz="3637"/>
            </a:lvl2pPr>
            <a:lvl3pPr>
              <a:defRPr sz="3118"/>
            </a:lvl3pPr>
            <a:lvl4pPr>
              <a:defRPr sz="2598"/>
            </a:lvl4pPr>
            <a:lvl5pPr>
              <a:defRPr sz="2598"/>
            </a:lvl5pPr>
            <a:lvl6pPr>
              <a:defRPr sz="2598"/>
            </a:lvl6pPr>
            <a:lvl7pPr>
              <a:defRPr sz="2598"/>
            </a:lvl7pPr>
            <a:lvl8pPr>
              <a:defRPr sz="2598"/>
            </a:lvl8pPr>
            <a:lvl9pPr>
              <a:defRPr sz="2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3968" y="1431449"/>
            <a:ext cx="3908196" cy="3812965"/>
          </a:xfrm>
        </p:spPr>
        <p:txBody>
          <a:bodyPr/>
          <a:lstStyle>
            <a:lvl1pPr marL="0" indent="0">
              <a:buNone/>
              <a:defRPr sz="1819"/>
            </a:lvl1pPr>
            <a:lvl2pPr marL="593949" indent="0">
              <a:buNone/>
              <a:defRPr sz="1559"/>
            </a:lvl2pPr>
            <a:lvl3pPr marL="1187897" indent="0">
              <a:buNone/>
              <a:defRPr sz="1299"/>
            </a:lvl3pPr>
            <a:lvl4pPr marL="1781846" indent="0">
              <a:buNone/>
              <a:defRPr sz="1169"/>
            </a:lvl4pPr>
            <a:lvl5pPr marL="2375794" indent="0">
              <a:buNone/>
              <a:defRPr sz="1169"/>
            </a:lvl5pPr>
            <a:lvl6pPr marL="2969743" indent="0">
              <a:buNone/>
              <a:defRPr sz="1169"/>
            </a:lvl6pPr>
            <a:lvl7pPr marL="3563691" indent="0">
              <a:buNone/>
              <a:defRPr sz="1169"/>
            </a:lvl7pPr>
            <a:lvl8pPr marL="4157640" indent="0">
              <a:buNone/>
              <a:defRPr sz="1169"/>
            </a:lvl8pPr>
            <a:lvl9pPr marL="4751588" indent="0">
              <a:buNone/>
              <a:defRPr sz="1169"/>
            </a:lvl9pPr>
          </a:lstStyle>
          <a:p>
            <a:pPr lvl="0"/>
            <a:r>
              <a:rPr lang="en-US"/>
              <a:t>Click to edit Master text styles</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3386153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28419" y="611214"/>
            <a:ext cx="7127558" cy="4104323"/>
          </a:xfrm>
        </p:spPr>
        <p:txBody>
          <a:bodyPr/>
          <a:lstStyle>
            <a:lvl1pPr marL="0" indent="0">
              <a:buNone/>
              <a:defRPr sz="4157"/>
            </a:lvl1pPr>
            <a:lvl2pPr marL="593949" indent="0">
              <a:buNone/>
              <a:defRPr sz="3637"/>
            </a:lvl2pPr>
            <a:lvl3pPr marL="1187897" indent="0">
              <a:buNone/>
              <a:defRPr sz="3118"/>
            </a:lvl3pPr>
            <a:lvl4pPr marL="1781846" indent="0">
              <a:buNone/>
              <a:defRPr sz="2598"/>
            </a:lvl4pPr>
            <a:lvl5pPr marL="2375794" indent="0">
              <a:buNone/>
              <a:defRPr sz="2598"/>
            </a:lvl5pPr>
            <a:lvl6pPr marL="2969743" indent="0">
              <a:buNone/>
              <a:defRPr sz="2598"/>
            </a:lvl6pPr>
            <a:lvl7pPr marL="3563691" indent="0">
              <a:buNone/>
              <a:defRPr sz="2598"/>
            </a:lvl7pPr>
            <a:lvl8pPr marL="4157640" indent="0">
              <a:buNone/>
              <a:defRPr sz="2598"/>
            </a:lvl8pPr>
            <a:lvl9pPr marL="4751588" indent="0">
              <a:buNone/>
              <a:defRPr sz="2598"/>
            </a:lvl9pPr>
          </a:lstStyle>
          <a:p>
            <a:r>
              <a:rPr lang="en-US"/>
              <a:t>Click icon to add picture</a:t>
            </a:r>
          </a:p>
        </p:txBody>
      </p:sp>
      <p:sp>
        <p:nvSpPr>
          <p:cNvPr id="4" name="Text Placeholder 3"/>
          <p:cNvSpPr>
            <a:spLocks noGrp="1"/>
          </p:cNvSpPr>
          <p:nvPr>
            <p:ph type="body" sz="half" idx="2"/>
          </p:nvPr>
        </p:nvSpPr>
        <p:spPr>
          <a:xfrm>
            <a:off x="2328419" y="4745624"/>
            <a:ext cx="7127558" cy="397448"/>
          </a:xfrm>
        </p:spPr>
        <p:txBody>
          <a:bodyPr/>
          <a:lstStyle>
            <a:lvl1pPr marL="0" indent="0">
              <a:buNone/>
              <a:defRPr sz="1819"/>
            </a:lvl1pPr>
            <a:lvl2pPr marL="593949" indent="0">
              <a:buNone/>
              <a:defRPr sz="1559"/>
            </a:lvl2pPr>
            <a:lvl3pPr marL="1187897" indent="0">
              <a:buNone/>
              <a:defRPr sz="1299"/>
            </a:lvl3pPr>
            <a:lvl4pPr marL="1781846" indent="0">
              <a:buNone/>
              <a:defRPr sz="1169"/>
            </a:lvl4pPr>
            <a:lvl5pPr marL="2375794" indent="0">
              <a:buNone/>
              <a:defRPr sz="1169"/>
            </a:lvl5pPr>
            <a:lvl6pPr marL="2969743" indent="0">
              <a:buNone/>
              <a:defRPr sz="1169"/>
            </a:lvl6pPr>
            <a:lvl7pPr marL="3563691" indent="0">
              <a:buNone/>
              <a:defRPr sz="1169"/>
            </a:lvl7pPr>
            <a:lvl8pPr marL="4157640" indent="0">
              <a:buNone/>
              <a:defRPr sz="1169"/>
            </a:lvl8pPr>
            <a:lvl9pPr marL="4751588" indent="0">
              <a:buNone/>
              <a:defRPr sz="1169"/>
            </a:lvl9pPr>
          </a:lstStyle>
          <a:p>
            <a:pPr lvl="0"/>
            <a:r>
              <a:rPr lang="en-US"/>
              <a:t>Click to edit Master text styles</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7591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3963" y="1596127"/>
            <a:ext cx="10691337" cy="3648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46E4F03-9AE7-4954-8E54-3B5137041FEA}" type="slidenum">
              <a:rPr lang="en-US" smtClean="0"/>
              <a:pPr/>
              <a:t>‹#›</a:t>
            </a:fld>
            <a:endParaRPr lang="en-US" dirty="0"/>
          </a:p>
        </p:txBody>
      </p:sp>
    </p:spTree>
    <p:extLst>
      <p:ext uri="{BB962C8B-B14F-4D97-AF65-F5344CB8AC3E}">
        <p14:creationId xmlns:p14="http://schemas.microsoft.com/office/powerpoint/2010/main" val="203396101"/>
      </p:ext>
    </p:extLst>
  </p:cSld>
  <p:clrMapOvr>
    <a:masterClrMapping/>
  </p:clrMapOvr>
  <p:extLst>
    <p:ext uri="{DCECCB84-F9BA-43D5-87BE-67443E8EF086}">
      <p15:sldGuideLst xmlns:p15="http://schemas.microsoft.com/office/powerpoint/2012/main">
        <p15:guide id="1" orient="horz" pos="2155" userDrawn="1">
          <p15:clr>
            <a:srgbClr val="FBAE40"/>
          </p15:clr>
        </p15:guide>
        <p15:guide id="2" pos="37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93963" y="1393443"/>
            <a:ext cx="10691337" cy="255886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6395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p:cNvSpPr/>
          <p:nvPr userDrawn="1"/>
        </p:nvSpPr>
        <p:spPr>
          <a:xfrm>
            <a:off x="0" y="1393443"/>
            <a:ext cx="11879263" cy="37496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63" dirty="0"/>
          </a:p>
        </p:txBody>
      </p:sp>
      <p:sp>
        <p:nvSpPr>
          <p:cNvPr id="6" name="Title Placeholder 1"/>
          <p:cNvSpPr>
            <a:spLocks noGrp="1"/>
          </p:cNvSpPr>
          <p:nvPr>
            <p:ph type="title"/>
          </p:nvPr>
        </p:nvSpPr>
        <p:spPr>
          <a:xfrm>
            <a:off x="0" y="1393443"/>
            <a:ext cx="11879263" cy="3749628"/>
          </a:xfrm>
          <a:prstGeom prst="rect">
            <a:avLst/>
          </a:prstGeom>
        </p:spPr>
        <p:txBody>
          <a:bodyPr vert="horz" lIns="91440" tIns="45720" rIns="91440" bIns="45720" rtlCol="0" anchor="ctr">
            <a:normAutofit/>
          </a:bodyPr>
          <a:lstStyle>
            <a:lvl1pPr>
              <a:defRPr sz="4157">
                <a:solidFill>
                  <a:srgbClr val="0070C0"/>
                </a:solidFill>
              </a:defRPr>
            </a:lvl1pPr>
          </a:lstStyle>
          <a:p>
            <a:r>
              <a:rPr lang="en-US"/>
              <a:t>Click to edit Master title style</a:t>
            </a:r>
          </a:p>
        </p:txBody>
      </p:sp>
    </p:spTree>
    <p:extLst>
      <p:ext uri="{BB962C8B-B14F-4D97-AF65-F5344CB8AC3E}">
        <p14:creationId xmlns:p14="http://schemas.microsoft.com/office/powerpoint/2010/main" val="94783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963" y="1596127"/>
            <a:ext cx="5246674" cy="3648286"/>
          </a:xfrm>
        </p:spPr>
        <p:txBody>
          <a:bodyPr/>
          <a:lstStyle>
            <a:lvl1pPr>
              <a:defRPr sz="3637"/>
            </a:lvl1pPr>
            <a:lvl2pPr>
              <a:defRPr sz="3118"/>
            </a:lvl2pPr>
            <a:lvl3pPr>
              <a:defRPr sz="2598"/>
            </a:lvl3pPr>
            <a:lvl4pPr>
              <a:defRPr sz="2338"/>
            </a:lvl4pPr>
            <a:lvl5pPr>
              <a:defRPr sz="2338"/>
            </a:lvl5pPr>
            <a:lvl6pPr>
              <a:defRPr sz="2338"/>
            </a:lvl6pPr>
            <a:lvl7pPr>
              <a:defRPr sz="2338"/>
            </a:lvl7pPr>
            <a:lvl8pPr>
              <a:defRPr sz="2338"/>
            </a:lvl8pPr>
            <a:lvl9pPr>
              <a:defRPr sz="23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8626" y="1596127"/>
            <a:ext cx="5246674" cy="3648286"/>
          </a:xfrm>
        </p:spPr>
        <p:txBody>
          <a:bodyPr/>
          <a:lstStyle>
            <a:lvl1pPr>
              <a:defRPr sz="3637"/>
            </a:lvl1pPr>
            <a:lvl2pPr>
              <a:defRPr sz="3118"/>
            </a:lvl2pPr>
            <a:lvl3pPr>
              <a:defRPr sz="2598"/>
            </a:lvl3pPr>
            <a:lvl4pPr>
              <a:defRPr sz="2338"/>
            </a:lvl4pPr>
            <a:lvl5pPr>
              <a:defRPr sz="2338"/>
            </a:lvl5pPr>
            <a:lvl6pPr>
              <a:defRPr sz="2338"/>
            </a:lvl6pPr>
            <a:lvl7pPr>
              <a:defRPr sz="2338"/>
            </a:lvl7pPr>
            <a:lvl8pPr>
              <a:defRPr sz="2338"/>
            </a:lvl8pPr>
            <a:lvl9pPr>
              <a:defRPr sz="23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dirty="0"/>
          </a:p>
        </p:txBody>
      </p:sp>
    </p:spTree>
    <p:extLst>
      <p:ext uri="{BB962C8B-B14F-4D97-AF65-F5344CB8AC3E}">
        <p14:creationId xmlns:p14="http://schemas.microsoft.com/office/powerpoint/2010/main" val="135683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968" y="272355"/>
            <a:ext cx="3908196" cy="1159092"/>
          </a:xfrm>
        </p:spPr>
        <p:txBody>
          <a:bodyPr anchor="b"/>
          <a:lstStyle>
            <a:lvl1pPr algn="l">
              <a:defRPr sz="2598" b="1"/>
            </a:lvl1pPr>
          </a:lstStyle>
          <a:p>
            <a:r>
              <a:rPr lang="en-US"/>
              <a:t>Click to edit Master title style</a:t>
            </a:r>
          </a:p>
        </p:txBody>
      </p:sp>
      <p:sp>
        <p:nvSpPr>
          <p:cNvPr id="3" name="Content Placeholder 2"/>
          <p:cNvSpPr>
            <a:spLocks noGrp="1"/>
          </p:cNvSpPr>
          <p:nvPr>
            <p:ph idx="1"/>
          </p:nvPr>
        </p:nvSpPr>
        <p:spPr>
          <a:xfrm>
            <a:off x="4644462" y="272357"/>
            <a:ext cx="6640838" cy="4972057"/>
          </a:xfrm>
        </p:spPr>
        <p:txBody>
          <a:bodyPr/>
          <a:lstStyle>
            <a:lvl1pPr>
              <a:defRPr sz="4157"/>
            </a:lvl1pPr>
            <a:lvl2pPr>
              <a:defRPr sz="3637"/>
            </a:lvl2pPr>
            <a:lvl3pPr>
              <a:defRPr sz="3118"/>
            </a:lvl3pPr>
            <a:lvl4pPr>
              <a:defRPr sz="2598"/>
            </a:lvl4pPr>
            <a:lvl5pPr>
              <a:defRPr sz="2598"/>
            </a:lvl5pPr>
            <a:lvl6pPr>
              <a:defRPr sz="2598"/>
            </a:lvl6pPr>
            <a:lvl7pPr>
              <a:defRPr sz="2598"/>
            </a:lvl7pPr>
            <a:lvl8pPr>
              <a:defRPr sz="2598"/>
            </a:lvl8pPr>
            <a:lvl9pPr>
              <a:defRPr sz="2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3968" y="1431449"/>
            <a:ext cx="3908196" cy="3812965"/>
          </a:xfrm>
        </p:spPr>
        <p:txBody>
          <a:bodyPr/>
          <a:lstStyle>
            <a:lvl1pPr marL="0" indent="0">
              <a:buNone/>
              <a:defRPr sz="1819"/>
            </a:lvl1pPr>
            <a:lvl2pPr marL="593949" indent="0">
              <a:buNone/>
              <a:defRPr sz="1559"/>
            </a:lvl2pPr>
            <a:lvl3pPr marL="1187897" indent="0">
              <a:buNone/>
              <a:defRPr sz="1299"/>
            </a:lvl3pPr>
            <a:lvl4pPr marL="1781846" indent="0">
              <a:buNone/>
              <a:defRPr sz="1169"/>
            </a:lvl4pPr>
            <a:lvl5pPr marL="2375794" indent="0">
              <a:buNone/>
              <a:defRPr sz="1169"/>
            </a:lvl5pPr>
            <a:lvl6pPr marL="2969743" indent="0">
              <a:buNone/>
              <a:defRPr sz="1169"/>
            </a:lvl6pPr>
            <a:lvl7pPr marL="3563691" indent="0">
              <a:buNone/>
              <a:defRPr sz="1169"/>
            </a:lvl7pPr>
            <a:lvl8pPr marL="4157640" indent="0">
              <a:buNone/>
              <a:defRPr sz="1169"/>
            </a:lvl8pPr>
            <a:lvl9pPr marL="4751588" indent="0">
              <a:buNone/>
              <a:defRPr sz="1169"/>
            </a:lvl9pPr>
          </a:lstStyle>
          <a:p>
            <a:pPr lvl="0"/>
            <a:r>
              <a:rPr lang="en-US"/>
              <a:t>Click to edit Master text styles</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dirty="0"/>
          </a:p>
        </p:txBody>
      </p:sp>
    </p:spTree>
    <p:extLst>
      <p:ext uri="{BB962C8B-B14F-4D97-AF65-F5344CB8AC3E}">
        <p14:creationId xmlns:p14="http://schemas.microsoft.com/office/powerpoint/2010/main" val="198008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28419" y="611214"/>
            <a:ext cx="7127558" cy="4104323"/>
          </a:xfrm>
        </p:spPr>
        <p:txBody>
          <a:bodyPr/>
          <a:lstStyle>
            <a:lvl1pPr marL="0" indent="0">
              <a:buNone/>
              <a:defRPr sz="4157"/>
            </a:lvl1pPr>
            <a:lvl2pPr marL="593949" indent="0">
              <a:buNone/>
              <a:defRPr sz="3637"/>
            </a:lvl2pPr>
            <a:lvl3pPr marL="1187897" indent="0">
              <a:buNone/>
              <a:defRPr sz="3118"/>
            </a:lvl3pPr>
            <a:lvl4pPr marL="1781846" indent="0">
              <a:buNone/>
              <a:defRPr sz="2598"/>
            </a:lvl4pPr>
            <a:lvl5pPr marL="2375794" indent="0">
              <a:buNone/>
              <a:defRPr sz="2598"/>
            </a:lvl5pPr>
            <a:lvl6pPr marL="2969743" indent="0">
              <a:buNone/>
              <a:defRPr sz="2598"/>
            </a:lvl6pPr>
            <a:lvl7pPr marL="3563691" indent="0">
              <a:buNone/>
              <a:defRPr sz="2598"/>
            </a:lvl7pPr>
            <a:lvl8pPr marL="4157640" indent="0">
              <a:buNone/>
              <a:defRPr sz="2598"/>
            </a:lvl8pPr>
            <a:lvl9pPr marL="4751588" indent="0">
              <a:buNone/>
              <a:defRPr sz="2598"/>
            </a:lvl9pPr>
          </a:lstStyle>
          <a:p>
            <a:r>
              <a:rPr lang="en-US" dirty="0"/>
              <a:t>Click icon to add picture</a:t>
            </a:r>
          </a:p>
        </p:txBody>
      </p:sp>
      <p:sp>
        <p:nvSpPr>
          <p:cNvPr id="4" name="Text Placeholder 3"/>
          <p:cNvSpPr>
            <a:spLocks noGrp="1"/>
          </p:cNvSpPr>
          <p:nvPr>
            <p:ph type="body" sz="half" idx="2"/>
          </p:nvPr>
        </p:nvSpPr>
        <p:spPr>
          <a:xfrm>
            <a:off x="2328419" y="4745624"/>
            <a:ext cx="7127558" cy="397448"/>
          </a:xfrm>
        </p:spPr>
        <p:txBody>
          <a:bodyPr/>
          <a:lstStyle>
            <a:lvl1pPr marL="0" indent="0">
              <a:buNone/>
              <a:defRPr sz="1819"/>
            </a:lvl1pPr>
            <a:lvl2pPr marL="593949" indent="0">
              <a:buNone/>
              <a:defRPr sz="1559"/>
            </a:lvl2pPr>
            <a:lvl3pPr marL="1187897" indent="0">
              <a:buNone/>
              <a:defRPr sz="1299"/>
            </a:lvl3pPr>
            <a:lvl4pPr marL="1781846" indent="0">
              <a:buNone/>
              <a:defRPr sz="1169"/>
            </a:lvl4pPr>
            <a:lvl5pPr marL="2375794" indent="0">
              <a:buNone/>
              <a:defRPr sz="1169"/>
            </a:lvl5pPr>
            <a:lvl6pPr marL="2969743" indent="0">
              <a:buNone/>
              <a:defRPr sz="1169"/>
            </a:lvl6pPr>
            <a:lvl7pPr marL="3563691" indent="0">
              <a:buNone/>
              <a:defRPr sz="1169"/>
            </a:lvl7pPr>
            <a:lvl8pPr marL="4157640" indent="0">
              <a:buNone/>
              <a:defRPr sz="1169"/>
            </a:lvl8pPr>
            <a:lvl9pPr marL="4751588" indent="0">
              <a:buNone/>
              <a:defRPr sz="1169"/>
            </a:lvl9pPr>
          </a:lstStyle>
          <a:p>
            <a:pPr lvl="0"/>
            <a:r>
              <a:rPr lang="en-US"/>
              <a:t>Click to edit Master text styles</a:t>
            </a:r>
          </a:p>
        </p:txBody>
      </p:sp>
      <p:sp>
        <p:nvSpPr>
          <p:cNvPr id="6" name="Slide Number Placeholder 3"/>
          <p:cNvSpPr>
            <a:spLocks noGrp="1"/>
          </p:cNvSpPr>
          <p:nvPr>
            <p:ph type="sldNum" sz="quarter" idx="10"/>
          </p:nvPr>
        </p:nvSpPr>
        <p:spPr>
          <a:xfrm>
            <a:off x="9008441" y="6399283"/>
            <a:ext cx="2771828" cy="365250"/>
          </a:xfrm>
        </p:spPr>
        <p:txBody>
          <a:bodyPr/>
          <a:lstStyle/>
          <a:p>
            <a:fld id="{246E4F03-9AE7-4954-8E54-3B5137041FEA}" type="slidenum">
              <a:rPr lang="en-US" smtClean="0"/>
              <a:pPr/>
              <a:t>‹#›</a:t>
            </a:fld>
            <a:endParaRPr lang="en-US" dirty="0"/>
          </a:p>
        </p:txBody>
      </p:sp>
    </p:spTree>
    <p:extLst>
      <p:ext uri="{BB962C8B-B14F-4D97-AF65-F5344CB8AC3E}">
        <p14:creationId xmlns:p14="http://schemas.microsoft.com/office/powerpoint/2010/main" val="234324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879263" cy="6865873"/>
          </a:xfrm>
          <a:prstGeom prst="rect">
            <a:avLst/>
          </a:prstGeom>
        </p:spPr>
      </p:pic>
      <p:sp>
        <p:nvSpPr>
          <p:cNvPr id="2" name="Title 1"/>
          <p:cNvSpPr>
            <a:spLocks noGrp="1"/>
          </p:cNvSpPr>
          <p:nvPr>
            <p:ph type="ctrTitle"/>
          </p:nvPr>
        </p:nvSpPr>
        <p:spPr>
          <a:xfrm>
            <a:off x="989939" y="3926976"/>
            <a:ext cx="10295361" cy="1067248"/>
          </a:xfrm>
        </p:spPr>
        <p:txBody>
          <a:bodyPr>
            <a:normAutofit/>
          </a:bodyPr>
          <a:lstStyle>
            <a:lvl1pPr algn="r">
              <a:defRPr sz="4157">
                <a:solidFill>
                  <a:srgbClr val="0070C0"/>
                </a:solidFill>
              </a:defRPr>
            </a:lvl1pPr>
          </a:lstStyle>
          <a:p>
            <a:r>
              <a:rPr lang="en-US"/>
              <a:t>Click to edit Master title style</a:t>
            </a:r>
          </a:p>
        </p:txBody>
      </p:sp>
      <p:sp>
        <p:nvSpPr>
          <p:cNvPr id="3" name="Subtitle 2"/>
          <p:cNvSpPr>
            <a:spLocks noGrp="1"/>
          </p:cNvSpPr>
          <p:nvPr>
            <p:ph type="subTitle" idx="1"/>
          </p:nvPr>
        </p:nvSpPr>
        <p:spPr>
          <a:xfrm>
            <a:off x="2969816" y="4737706"/>
            <a:ext cx="8315484" cy="608048"/>
          </a:xfrm>
        </p:spPr>
        <p:txBody>
          <a:bodyPr>
            <a:normAutofit/>
          </a:bodyPr>
          <a:lstStyle>
            <a:lvl1pPr marL="0" indent="0" algn="r">
              <a:buNone/>
              <a:defRPr sz="2598">
                <a:solidFill>
                  <a:schemeClr val="tx1">
                    <a:lumMod val="65000"/>
                    <a:lumOff val="35000"/>
                  </a:schemeClr>
                </a:solidFill>
              </a:defRPr>
            </a:lvl1pPr>
            <a:lvl2pPr marL="593949" indent="0" algn="ctr">
              <a:buNone/>
              <a:defRPr>
                <a:solidFill>
                  <a:schemeClr val="tx1">
                    <a:tint val="75000"/>
                  </a:schemeClr>
                </a:solidFill>
              </a:defRPr>
            </a:lvl2pPr>
            <a:lvl3pPr marL="1187897" indent="0" algn="ctr">
              <a:buNone/>
              <a:defRPr>
                <a:solidFill>
                  <a:schemeClr val="tx1">
                    <a:tint val="75000"/>
                  </a:schemeClr>
                </a:solidFill>
              </a:defRPr>
            </a:lvl3pPr>
            <a:lvl4pPr marL="1781846" indent="0" algn="ctr">
              <a:buNone/>
              <a:defRPr>
                <a:solidFill>
                  <a:schemeClr val="tx1">
                    <a:tint val="75000"/>
                  </a:schemeClr>
                </a:solidFill>
              </a:defRPr>
            </a:lvl4pPr>
            <a:lvl5pPr marL="2375794" indent="0" algn="ctr">
              <a:buNone/>
              <a:defRPr>
                <a:solidFill>
                  <a:schemeClr val="tx1">
                    <a:tint val="75000"/>
                  </a:schemeClr>
                </a:solidFill>
              </a:defRPr>
            </a:lvl5pPr>
            <a:lvl6pPr marL="2969743" indent="0" algn="ctr">
              <a:buNone/>
              <a:defRPr>
                <a:solidFill>
                  <a:schemeClr val="tx1">
                    <a:tint val="75000"/>
                  </a:schemeClr>
                </a:solidFill>
              </a:defRPr>
            </a:lvl6pPr>
            <a:lvl7pPr marL="3563691" indent="0" algn="ctr">
              <a:buNone/>
              <a:defRPr>
                <a:solidFill>
                  <a:schemeClr val="tx1">
                    <a:tint val="75000"/>
                  </a:schemeClr>
                </a:solidFill>
              </a:defRPr>
            </a:lvl7pPr>
            <a:lvl8pPr marL="4157640" indent="0" algn="ctr">
              <a:buNone/>
              <a:defRPr>
                <a:solidFill>
                  <a:schemeClr val="tx1">
                    <a:tint val="75000"/>
                  </a:schemeClr>
                </a:solidFill>
              </a:defRPr>
            </a:lvl8pPr>
            <a:lvl9pPr marL="4751588"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4058748" y="5244413"/>
            <a:ext cx="7226552" cy="405365"/>
          </a:xfrm>
        </p:spPr>
        <p:txBody>
          <a:bodyPr>
            <a:normAutofit/>
          </a:bodyPr>
          <a:lstStyle>
            <a:lvl1pPr marL="0" indent="0" algn="r">
              <a:buNone/>
              <a:defRPr sz="1819">
                <a:solidFill>
                  <a:schemeClr val="bg2">
                    <a:lumMod val="50000"/>
                  </a:schemeClr>
                </a:solidFill>
                <a:latin typeface="+mn-lt"/>
              </a:defRPr>
            </a:lvl1pPr>
          </a:lstStyle>
          <a:p>
            <a:pPr lvl="0"/>
            <a:r>
              <a:rPr lang="en-US"/>
              <a:t>Click to edit Date</a:t>
            </a:r>
          </a:p>
        </p:txBody>
      </p:sp>
    </p:spTree>
    <p:extLst>
      <p:ext uri="{BB962C8B-B14F-4D97-AF65-F5344CB8AC3E}">
        <p14:creationId xmlns:p14="http://schemas.microsoft.com/office/powerpoint/2010/main" val="415548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3963" y="1596127"/>
            <a:ext cx="10691337" cy="3648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46E4F03-9AE7-4954-8E54-3B5137041FEA}" type="slidenum">
              <a:rPr lang="en-US" smtClean="0"/>
              <a:pPr/>
              <a:t>‹#›</a:t>
            </a:fld>
            <a:endParaRPr lang="en-US"/>
          </a:p>
        </p:txBody>
      </p:sp>
    </p:spTree>
    <p:extLst>
      <p:ext uri="{BB962C8B-B14F-4D97-AF65-F5344CB8AC3E}">
        <p14:creationId xmlns:p14="http://schemas.microsoft.com/office/powerpoint/2010/main" val="159540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5761253"/>
            <a:ext cx="11879263" cy="1104620"/>
          </a:xfrm>
          <a:prstGeom prst="rect">
            <a:avLst/>
          </a:prstGeom>
        </p:spPr>
      </p:pic>
      <p:sp>
        <p:nvSpPr>
          <p:cNvPr id="2" name="Title Placeholder 1"/>
          <p:cNvSpPr>
            <a:spLocks noGrp="1"/>
          </p:cNvSpPr>
          <p:nvPr>
            <p:ph type="title"/>
          </p:nvPr>
        </p:nvSpPr>
        <p:spPr>
          <a:xfrm>
            <a:off x="593963" y="273939"/>
            <a:ext cx="10691337" cy="11400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3963" y="1596127"/>
            <a:ext cx="10691337" cy="36482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008441" y="6399283"/>
            <a:ext cx="2771828" cy="365250"/>
          </a:xfrm>
          <a:prstGeom prst="rect">
            <a:avLst/>
          </a:prstGeom>
        </p:spPr>
        <p:txBody>
          <a:bodyPr vert="horz" lIns="91440" tIns="45720" rIns="91440" bIns="45720" rtlCol="0" anchor="ctr"/>
          <a:lstStyle>
            <a:lvl1pPr algn="r">
              <a:defRPr sz="1559">
                <a:solidFill>
                  <a:srgbClr val="0070C0"/>
                </a:solidFill>
              </a:defRPr>
            </a:lvl1pPr>
          </a:lstStyle>
          <a:p>
            <a:fld id="{246E4F03-9AE7-4954-8E54-3B5137041FEA}" type="slidenum">
              <a:rPr lang="en-US" smtClean="0"/>
              <a:pPr/>
              <a:t>‹#›</a:t>
            </a:fld>
            <a:endParaRPr lang="en-US" dirty="0"/>
          </a:p>
        </p:txBody>
      </p:sp>
    </p:spTree>
    <p:extLst>
      <p:ext uri="{BB962C8B-B14F-4D97-AF65-F5344CB8AC3E}">
        <p14:creationId xmlns:p14="http://schemas.microsoft.com/office/powerpoint/2010/main" val="3550995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6" r:id="rId6"/>
    <p:sldLayoutId id="2147483657" r:id="rId7"/>
  </p:sldLayoutIdLst>
  <p:hf hdr="0"/>
  <p:txStyles>
    <p:titleStyle>
      <a:lvl1pPr algn="ctr" defTabSz="1187897" rtl="0" eaLnBrk="1" latinLnBrk="0" hangingPunct="1">
        <a:spcBef>
          <a:spcPct val="0"/>
        </a:spcBef>
        <a:buNone/>
        <a:defRPr sz="5716" kern="1200">
          <a:solidFill>
            <a:schemeClr val="tx1"/>
          </a:solidFill>
          <a:latin typeface="+mj-lt"/>
          <a:ea typeface="+mj-ea"/>
          <a:cs typeface="+mj-cs"/>
        </a:defRPr>
      </a:lvl1pPr>
    </p:titleStyle>
    <p:bodyStyle>
      <a:lvl1pPr marL="445461" indent="-445461" algn="l" defTabSz="1187897" rtl="0" eaLnBrk="1" latinLnBrk="0" hangingPunct="1">
        <a:spcBef>
          <a:spcPct val="20000"/>
        </a:spcBef>
        <a:buFont typeface="Arial" panose="020B0604020202020204" pitchFamily="34" charset="0"/>
        <a:buChar char="•"/>
        <a:defRPr sz="4157" kern="1200">
          <a:solidFill>
            <a:schemeClr val="tx1"/>
          </a:solidFill>
          <a:latin typeface="+mn-lt"/>
          <a:ea typeface="+mn-ea"/>
          <a:cs typeface="+mn-cs"/>
        </a:defRPr>
      </a:lvl1pPr>
      <a:lvl2pPr marL="965166" indent="-371218" algn="l" defTabSz="1187897" rtl="0" eaLnBrk="1" latinLnBrk="0" hangingPunct="1">
        <a:spcBef>
          <a:spcPct val="20000"/>
        </a:spcBef>
        <a:buFont typeface="Arial" panose="020B0604020202020204" pitchFamily="34" charset="0"/>
        <a:buChar char="–"/>
        <a:defRPr sz="3637" kern="1200">
          <a:solidFill>
            <a:schemeClr val="tx1"/>
          </a:solidFill>
          <a:latin typeface="+mn-lt"/>
          <a:ea typeface="+mn-ea"/>
          <a:cs typeface="+mn-cs"/>
        </a:defRPr>
      </a:lvl2pPr>
      <a:lvl3pPr marL="1484871" indent="-296974" algn="l" defTabSz="1187897" rtl="0" eaLnBrk="1" latinLnBrk="0" hangingPunct="1">
        <a:spcBef>
          <a:spcPct val="20000"/>
        </a:spcBef>
        <a:buFont typeface="Arial" panose="020B0604020202020204" pitchFamily="34" charset="0"/>
        <a:buChar char="•"/>
        <a:defRPr sz="3118" kern="1200">
          <a:solidFill>
            <a:schemeClr val="tx1"/>
          </a:solidFill>
          <a:latin typeface="+mn-lt"/>
          <a:ea typeface="+mn-ea"/>
          <a:cs typeface="+mn-cs"/>
        </a:defRPr>
      </a:lvl3pPr>
      <a:lvl4pPr marL="2078820"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4pPr>
      <a:lvl5pPr marL="2672768"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5pPr>
      <a:lvl6pPr marL="3266717"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6pPr>
      <a:lvl7pPr marL="3860665"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7pPr>
      <a:lvl8pPr marL="4454614"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8pPr>
      <a:lvl9pPr marL="5048562"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9pPr>
    </p:bodyStyle>
    <p:otherStyle>
      <a:defPPr>
        <a:defRPr lang="en-US"/>
      </a:defPPr>
      <a:lvl1pPr marL="0" algn="l" defTabSz="1187897" rtl="0" eaLnBrk="1" latinLnBrk="0" hangingPunct="1">
        <a:defRPr sz="2338" kern="1200">
          <a:solidFill>
            <a:schemeClr val="tx1"/>
          </a:solidFill>
          <a:latin typeface="+mn-lt"/>
          <a:ea typeface="+mn-ea"/>
          <a:cs typeface="+mn-cs"/>
        </a:defRPr>
      </a:lvl1pPr>
      <a:lvl2pPr marL="593949" algn="l" defTabSz="1187897" rtl="0" eaLnBrk="1" latinLnBrk="0" hangingPunct="1">
        <a:defRPr sz="2338" kern="1200">
          <a:solidFill>
            <a:schemeClr val="tx1"/>
          </a:solidFill>
          <a:latin typeface="+mn-lt"/>
          <a:ea typeface="+mn-ea"/>
          <a:cs typeface="+mn-cs"/>
        </a:defRPr>
      </a:lvl2pPr>
      <a:lvl3pPr marL="1187897" algn="l" defTabSz="1187897" rtl="0" eaLnBrk="1" latinLnBrk="0" hangingPunct="1">
        <a:defRPr sz="2338" kern="1200">
          <a:solidFill>
            <a:schemeClr val="tx1"/>
          </a:solidFill>
          <a:latin typeface="+mn-lt"/>
          <a:ea typeface="+mn-ea"/>
          <a:cs typeface="+mn-cs"/>
        </a:defRPr>
      </a:lvl3pPr>
      <a:lvl4pPr marL="1781846" algn="l" defTabSz="1187897" rtl="0" eaLnBrk="1" latinLnBrk="0" hangingPunct="1">
        <a:defRPr sz="2338" kern="1200">
          <a:solidFill>
            <a:schemeClr val="tx1"/>
          </a:solidFill>
          <a:latin typeface="+mn-lt"/>
          <a:ea typeface="+mn-ea"/>
          <a:cs typeface="+mn-cs"/>
        </a:defRPr>
      </a:lvl4pPr>
      <a:lvl5pPr marL="2375794" algn="l" defTabSz="1187897" rtl="0" eaLnBrk="1" latinLnBrk="0" hangingPunct="1">
        <a:defRPr sz="2338" kern="1200">
          <a:solidFill>
            <a:schemeClr val="tx1"/>
          </a:solidFill>
          <a:latin typeface="+mn-lt"/>
          <a:ea typeface="+mn-ea"/>
          <a:cs typeface="+mn-cs"/>
        </a:defRPr>
      </a:lvl5pPr>
      <a:lvl6pPr marL="2969743" algn="l" defTabSz="1187897" rtl="0" eaLnBrk="1" latinLnBrk="0" hangingPunct="1">
        <a:defRPr sz="2338" kern="1200">
          <a:solidFill>
            <a:schemeClr val="tx1"/>
          </a:solidFill>
          <a:latin typeface="+mn-lt"/>
          <a:ea typeface="+mn-ea"/>
          <a:cs typeface="+mn-cs"/>
        </a:defRPr>
      </a:lvl6pPr>
      <a:lvl7pPr marL="3563691" algn="l" defTabSz="1187897" rtl="0" eaLnBrk="1" latinLnBrk="0" hangingPunct="1">
        <a:defRPr sz="2338" kern="1200">
          <a:solidFill>
            <a:schemeClr val="tx1"/>
          </a:solidFill>
          <a:latin typeface="+mn-lt"/>
          <a:ea typeface="+mn-ea"/>
          <a:cs typeface="+mn-cs"/>
        </a:defRPr>
      </a:lvl7pPr>
      <a:lvl8pPr marL="4157640" algn="l" defTabSz="1187897" rtl="0" eaLnBrk="1" latinLnBrk="0" hangingPunct="1">
        <a:defRPr sz="2338" kern="1200">
          <a:solidFill>
            <a:schemeClr val="tx1"/>
          </a:solidFill>
          <a:latin typeface="+mn-lt"/>
          <a:ea typeface="+mn-ea"/>
          <a:cs typeface="+mn-cs"/>
        </a:defRPr>
      </a:lvl8pPr>
      <a:lvl9pPr marL="4751588" algn="l" defTabSz="1187897" rtl="0" eaLnBrk="1" latinLnBrk="0" hangingPunct="1">
        <a:defRPr sz="233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5761253"/>
            <a:ext cx="11879263" cy="1104620"/>
          </a:xfrm>
          <a:prstGeom prst="rect">
            <a:avLst/>
          </a:prstGeom>
        </p:spPr>
      </p:pic>
      <p:sp>
        <p:nvSpPr>
          <p:cNvPr id="2" name="Title Placeholder 1"/>
          <p:cNvSpPr>
            <a:spLocks noGrp="1"/>
          </p:cNvSpPr>
          <p:nvPr>
            <p:ph type="title"/>
          </p:nvPr>
        </p:nvSpPr>
        <p:spPr>
          <a:xfrm>
            <a:off x="593963" y="273939"/>
            <a:ext cx="10691337" cy="11400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3963" y="1596127"/>
            <a:ext cx="10691337" cy="36482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9008441" y="6399283"/>
            <a:ext cx="2771828" cy="365250"/>
          </a:xfrm>
          <a:prstGeom prst="rect">
            <a:avLst/>
          </a:prstGeom>
        </p:spPr>
        <p:txBody>
          <a:bodyPr vert="horz" lIns="91440" tIns="45720" rIns="91440" bIns="45720" rtlCol="0" anchor="ctr"/>
          <a:lstStyle>
            <a:lvl1pPr algn="r">
              <a:defRPr sz="1559">
                <a:solidFill>
                  <a:srgbClr val="0070C0"/>
                </a:solidFill>
              </a:defRPr>
            </a:lvl1pPr>
          </a:lstStyle>
          <a:p>
            <a:fld id="{246E4F03-9AE7-4954-8E54-3B5137041FEA}" type="slidenum">
              <a:rPr lang="en-US" smtClean="0"/>
              <a:pPr/>
              <a:t>‹#›</a:t>
            </a:fld>
            <a:endParaRPr lang="en-US"/>
          </a:p>
        </p:txBody>
      </p:sp>
    </p:spTree>
    <p:extLst>
      <p:ext uri="{BB962C8B-B14F-4D97-AF65-F5344CB8AC3E}">
        <p14:creationId xmlns:p14="http://schemas.microsoft.com/office/powerpoint/2010/main" val="24598368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hdr="0" ftr="0" dt="0"/>
  <p:txStyles>
    <p:titleStyle>
      <a:lvl1pPr algn="ctr" defTabSz="1187897" rtl="0" eaLnBrk="1" latinLnBrk="0" hangingPunct="1">
        <a:spcBef>
          <a:spcPct val="0"/>
        </a:spcBef>
        <a:buNone/>
        <a:defRPr sz="5716" kern="1200">
          <a:solidFill>
            <a:schemeClr val="tx1"/>
          </a:solidFill>
          <a:latin typeface="+mj-lt"/>
          <a:ea typeface="+mj-ea"/>
          <a:cs typeface="+mj-cs"/>
        </a:defRPr>
      </a:lvl1pPr>
    </p:titleStyle>
    <p:bodyStyle>
      <a:lvl1pPr marL="445461" indent="-445461" algn="l" defTabSz="1187897" rtl="0" eaLnBrk="1" latinLnBrk="0" hangingPunct="1">
        <a:spcBef>
          <a:spcPct val="20000"/>
        </a:spcBef>
        <a:buFont typeface="Arial" panose="020B0604020202020204" pitchFamily="34" charset="0"/>
        <a:buChar char="•"/>
        <a:defRPr sz="4157" kern="1200">
          <a:solidFill>
            <a:schemeClr val="tx1"/>
          </a:solidFill>
          <a:latin typeface="+mn-lt"/>
          <a:ea typeface="+mn-ea"/>
          <a:cs typeface="+mn-cs"/>
        </a:defRPr>
      </a:lvl1pPr>
      <a:lvl2pPr marL="965166" indent="-371218" algn="l" defTabSz="1187897" rtl="0" eaLnBrk="1" latinLnBrk="0" hangingPunct="1">
        <a:spcBef>
          <a:spcPct val="20000"/>
        </a:spcBef>
        <a:buFont typeface="Arial" panose="020B0604020202020204" pitchFamily="34" charset="0"/>
        <a:buChar char="–"/>
        <a:defRPr sz="3637" kern="1200">
          <a:solidFill>
            <a:schemeClr val="tx1"/>
          </a:solidFill>
          <a:latin typeface="+mn-lt"/>
          <a:ea typeface="+mn-ea"/>
          <a:cs typeface="+mn-cs"/>
        </a:defRPr>
      </a:lvl2pPr>
      <a:lvl3pPr marL="1484871" indent="-296974" algn="l" defTabSz="1187897" rtl="0" eaLnBrk="1" latinLnBrk="0" hangingPunct="1">
        <a:spcBef>
          <a:spcPct val="20000"/>
        </a:spcBef>
        <a:buFont typeface="Arial" panose="020B0604020202020204" pitchFamily="34" charset="0"/>
        <a:buChar char="•"/>
        <a:defRPr sz="3118" kern="1200">
          <a:solidFill>
            <a:schemeClr val="tx1"/>
          </a:solidFill>
          <a:latin typeface="+mn-lt"/>
          <a:ea typeface="+mn-ea"/>
          <a:cs typeface="+mn-cs"/>
        </a:defRPr>
      </a:lvl3pPr>
      <a:lvl4pPr marL="2078820"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4pPr>
      <a:lvl5pPr marL="2672768"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5pPr>
      <a:lvl6pPr marL="3266717"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6pPr>
      <a:lvl7pPr marL="3860665"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7pPr>
      <a:lvl8pPr marL="4454614"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8pPr>
      <a:lvl9pPr marL="5048562"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9pPr>
    </p:bodyStyle>
    <p:otherStyle>
      <a:defPPr>
        <a:defRPr lang="en-US"/>
      </a:defPPr>
      <a:lvl1pPr marL="0" algn="l" defTabSz="1187897" rtl="0" eaLnBrk="1" latinLnBrk="0" hangingPunct="1">
        <a:defRPr sz="2338" kern="1200">
          <a:solidFill>
            <a:schemeClr val="tx1"/>
          </a:solidFill>
          <a:latin typeface="+mn-lt"/>
          <a:ea typeface="+mn-ea"/>
          <a:cs typeface="+mn-cs"/>
        </a:defRPr>
      </a:lvl1pPr>
      <a:lvl2pPr marL="593949" algn="l" defTabSz="1187897" rtl="0" eaLnBrk="1" latinLnBrk="0" hangingPunct="1">
        <a:defRPr sz="2338" kern="1200">
          <a:solidFill>
            <a:schemeClr val="tx1"/>
          </a:solidFill>
          <a:latin typeface="+mn-lt"/>
          <a:ea typeface="+mn-ea"/>
          <a:cs typeface="+mn-cs"/>
        </a:defRPr>
      </a:lvl2pPr>
      <a:lvl3pPr marL="1187897" algn="l" defTabSz="1187897" rtl="0" eaLnBrk="1" latinLnBrk="0" hangingPunct="1">
        <a:defRPr sz="2338" kern="1200">
          <a:solidFill>
            <a:schemeClr val="tx1"/>
          </a:solidFill>
          <a:latin typeface="+mn-lt"/>
          <a:ea typeface="+mn-ea"/>
          <a:cs typeface="+mn-cs"/>
        </a:defRPr>
      </a:lvl3pPr>
      <a:lvl4pPr marL="1781846" algn="l" defTabSz="1187897" rtl="0" eaLnBrk="1" latinLnBrk="0" hangingPunct="1">
        <a:defRPr sz="2338" kern="1200">
          <a:solidFill>
            <a:schemeClr val="tx1"/>
          </a:solidFill>
          <a:latin typeface="+mn-lt"/>
          <a:ea typeface="+mn-ea"/>
          <a:cs typeface="+mn-cs"/>
        </a:defRPr>
      </a:lvl4pPr>
      <a:lvl5pPr marL="2375794" algn="l" defTabSz="1187897" rtl="0" eaLnBrk="1" latinLnBrk="0" hangingPunct="1">
        <a:defRPr sz="2338" kern="1200">
          <a:solidFill>
            <a:schemeClr val="tx1"/>
          </a:solidFill>
          <a:latin typeface="+mn-lt"/>
          <a:ea typeface="+mn-ea"/>
          <a:cs typeface="+mn-cs"/>
        </a:defRPr>
      </a:lvl5pPr>
      <a:lvl6pPr marL="2969743" algn="l" defTabSz="1187897" rtl="0" eaLnBrk="1" latinLnBrk="0" hangingPunct="1">
        <a:defRPr sz="2338" kern="1200">
          <a:solidFill>
            <a:schemeClr val="tx1"/>
          </a:solidFill>
          <a:latin typeface="+mn-lt"/>
          <a:ea typeface="+mn-ea"/>
          <a:cs typeface="+mn-cs"/>
        </a:defRPr>
      </a:lvl6pPr>
      <a:lvl7pPr marL="3563691" algn="l" defTabSz="1187897" rtl="0" eaLnBrk="1" latinLnBrk="0" hangingPunct="1">
        <a:defRPr sz="2338" kern="1200">
          <a:solidFill>
            <a:schemeClr val="tx1"/>
          </a:solidFill>
          <a:latin typeface="+mn-lt"/>
          <a:ea typeface="+mn-ea"/>
          <a:cs typeface="+mn-cs"/>
        </a:defRPr>
      </a:lvl7pPr>
      <a:lvl8pPr marL="4157640" algn="l" defTabSz="1187897" rtl="0" eaLnBrk="1" latinLnBrk="0" hangingPunct="1">
        <a:defRPr sz="2338" kern="1200">
          <a:solidFill>
            <a:schemeClr val="tx1"/>
          </a:solidFill>
          <a:latin typeface="+mn-lt"/>
          <a:ea typeface="+mn-ea"/>
          <a:cs typeface="+mn-cs"/>
        </a:defRPr>
      </a:lvl8pPr>
      <a:lvl9pPr marL="4751588" algn="l" defTabSz="1187897" rtl="0" eaLnBrk="1" latinLnBrk="0" hangingPunct="1">
        <a:defRPr sz="233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reviewboard.ca/registry/ea1213-02" TargetMode="External"/><Relationship Id="rId5" Type="http://schemas.openxmlformats.org/officeDocument/2006/relationships/hyperlink" Target="http://www.inf.gov.nt.ca/en/MVH" TargetMode="External"/><Relationship Id="rId4" Type="http://schemas.openxmlformats.org/officeDocument/2006/relationships/hyperlink" Target="mailto:MVH@gov.nt.c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2831" y="4029869"/>
            <a:ext cx="10301547" cy="1817179"/>
            <a:chOff x="762000" y="3028950"/>
            <a:chExt cx="7929562" cy="1368745"/>
          </a:xfrm>
        </p:grpSpPr>
        <p:sp>
          <p:nvSpPr>
            <p:cNvPr id="5" name="TextBox 4"/>
            <p:cNvSpPr txBox="1"/>
            <p:nvPr/>
          </p:nvSpPr>
          <p:spPr>
            <a:xfrm>
              <a:off x="6096000" y="4147421"/>
              <a:ext cx="2590800" cy="250274"/>
            </a:xfrm>
            <a:prstGeom prst="rect">
              <a:avLst/>
            </a:prstGeom>
            <a:noFill/>
          </p:spPr>
          <p:txBody>
            <a:bodyPr wrap="square" rtlCol="0">
              <a:spAutoFit/>
            </a:bodyPr>
            <a:lstStyle/>
            <a:p>
              <a:pPr algn="r"/>
              <a:r>
                <a:rPr lang="en-US" sz="1559" dirty="0">
                  <a:solidFill>
                    <a:schemeClr val="tx1">
                      <a:lumMod val="65000"/>
                      <a:lumOff val="35000"/>
                    </a:schemeClr>
                  </a:solidFill>
                </a:rPr>
                <a:t>October 2024</a:t>
              </a:r>
            </a:p>
          </p:txBody>
        </p:sp>
        <p:sp>
          <p:nvSpPr>
            <p:cNvPr id="6" name="Title 1"/>
            <p:cNvSpPr txBox="1">
              <a:spLocks/>
            </p:cNvSpPr>
            <p:nvPr/>
          </p:nvSpPr>
          <p:spPr>
            <a:xfrm>
              <a:off x="762000" y="3028950"/>
              <a:ext cx="7924800" cy="802479"/>
            </a:xfrm>
            <a:prstGeom prst="rect">
              <a:avLst/>
            </a:prstGeom>
          </p:spPr>
          <p:txBody>
            <a:bodyPr>
              <a:normAutofit/>
            </a:bodyPr>
            <a:lstStyle>
              <a:lvl1pPr algn="r" defTabSz="914400" rtl="0" eaLnBrk="1" latinLnBrk="0" hangingPunct="1">
                <a:spcBef>
                  <a:spcPct val="0"/>
                </a:spcBef>
                <a:buNone/>
                <a:defRPr sz="3200" kern="1200">
                  <a:solidFill>
                    <a:srgbClr val="0070C0"/>
                  </a:solidFill>
                  <a:latin typeface="+mj-lt"/>
                  <a:ea typeface="+mj-ea"/>
                  <a:cs typeface="+mj-cs"/>
                </a:defRPr>
              </a:lvl1pPr>
            </a:lstStyle>
            <a:p>
              <a:r>
                <a:rPr lang="en-US" sz="4157" dirty="0"/>
                <a:t>Mackenzie Valley Highway Project</a:t>
              </a:r>
            </a:p>
          </p:txBody>
        </p:sp>
        <p:sp>
          <p:nvSpPr>
            <p:cNvPr id="7" name="Subtitle 2"/>
            <p:cNvSpPr txBox="1">
              <a:spLocks/>
            </p:cNvSpPr>
            <p:nvPr/>
          </p:nvSpPr>
          <p:spPr>
            <a:xfrm>
              <a:off x="2290762" y="3548062"/>
              <a:ext cx="6400800" cy="457200"/>
            </a:xfrm>
            <a:prstGeom prst="rect">
              <a:avLst/>
            </a:prstGeom>
          </p:spPr>
          <p:txBody>
            <a:bodyPr>
              <a:noAutofit/>
            </a:bodyPr>
            <a:lstStyle>
              <a:lvl1pPr marL="0" indent="0" algn="r"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t>Mackenzie Valley Environmental Impact Review Board Community Sessions</a:t>
              </a:r>
            </a:p>
          </p:txBody>
        </p:sp>
      </p:grpSp>
    </p:spTree>
    <p:extLst>
      <p:ext uri="{BB962C8B-B14F-4D97-AF65-F5344CB8AC3E}">
        <p14:creationId xmlns:p14="http://schemas.microsoft.com/office/powerpoint/2010/main" val="214431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AADB2B-72EE-4F02-A86C-15B332FD87BD}"/>
              </a:ext>
            </a:extLst>
          </p:cNvPr>
          <p:cNvSpPr>
            <a:spLocks noGrp="1"/>
          </p:cNvSpPr>
          <p:nvPr>
            <p:ph type="sldNum" sz="quarter" idx="10"/>
          </p:nvPr>
        </p:nvSpPr>
        <p:spPr/>
        <p:txBody>
          <a:bodyPr/>
          <a:lstStyle/>
          <a:p>
            <a:fld id="{246E4F03-9AE7-4954-8E54-3B5137041FEA}" type="slidenum">
              <a:rPr lang="en-US" smtClean="0"/>
              <a:pPr/>
              <a:t>10</a:t>
            </a:fld>
            <a:endParaRPr lang="en-US" dirty="0"/>
          </a:p>
        </p:txBody>
      </p:sp>
      <p:sp>
        <p:nvSpPr>
          <p:cNvPr id="8" name="Title 1">
            <a:extLst>
              <a:ext uri="{FF2B5EF4-FFF2-40B4-BE49-F238E27FC236}">
                <a16:creationId xmlns:a16="http://schemas.microsoft.com/office/drawing/2014/main" id="{113948AF-EEE4-48F6-A24A-5D5A193B5AB9}"/>
              </a:ext>
            </a:extLst>
          </p:cNvPr>
          <p:cNvSpPr txBox="1">
            <a:spLocks/>
          </p:cNvSpPr>
          <p:nvPr/>
        </p:nvSpPr>
        <p:spPr>
          <a:xfrm>
            <a:off x="386577" y="627318"/>
            <a:ext cx="5783746" cy="708798"/>
          </a:xfrm>
          <a:prstGeom prst="rect">
            <a:avLst/>
          </a:prstGeom>
        </p:spPr>
        <p:txBody>
          <a:bodyPr vert="horz" lIns="118793" tIns="59396" rIns="118793" bIns="59396"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defTabSz="1187897"/>
            <a:r>
              <a:rPr lang="en-CA" sz="4400" dirty="0"/>
              <a:t>Review Board Process</a:t>
            </a:r>
          </a:p>
        </p:txBody>
      </p:sp>
      <p:graphicFrame>
        <p:nvGraphicFramePr>
          <p:cNvPr id="12" name="Content Placeholder 2">
            <a:extLst>
              <a:ext uri="{FF2B5EF4-FFF2-40B4-BE49-F238E27FC236}">
                <a16:creationId xmlns:a16="http://schemas.microsoft.com/office/drawing/2014/main" id="{2BF13FC0-FB5A-3741-012C-0512E41EBADC}"/>
              </a:ext>
            </a:extLst>
          </p:cNvPr>
          <p:cNvGraphicFramePr>
            <a:graphicFrameLocks/>
          </p:cNvGraphicFramePr>
          <p:nvPr>
            <p:extLst>
              <p:ext uri="{D42A27DB-BD31-4B8C-83A1-F6EECF244321}">
                <p14:modId xmlns:p14="http://schemas.microsoft.com/office/powerpoint/2010/main" val="3353018634"/>
              </p:ext>
            </p:extLst>
          </p:nvPr>
        </p:nvGraphicFramePr>
        <p:xfrm>
          <a:off x="7327230" y="878108"/>
          <a:ext cx="3880585" cy="5084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F49D78B-241C-EB2D-A6D3-24028BF6BE9D}"/>
              </a:ext>
            </a:extLst>
          </p:cNvPr>
          <p:cNvSpPr txBox="1"/>
          <p:nvPr/>
        </p:nvSpPr>
        <p:spPr>
          <a:xfrm>
            <a:off x="386577" y="1336116"/>
            <a:ext cx="6940653" cy="3914452"/>
          </a:xfrm>
          <a:prstGeom prst="rect">
            <a:avLst/>
          </a:prstGeom>
          <a:noFill/>
        </p:spPr>
        <p:txBody>
          <a:bodyPr wrap="square" lIns="118793" tIns="59396" rIns="118793" bIns="59396" anchor="t">
            <a:spAutoFit/>
          </a:bodyPr>
          <a:lstStyle/>
          <a:p>
            <a:pPr defTabSz="1187897">
              <a:spcBef>
                <a:spcPct val="20000"/>
              </a:spcBef>
            </a:pPr>
            <a:r>
              <a:rPr lang="en-CA" sz="2400" dirty="0">
                <a:solidFill>
                  <a:srgbClr val="000000"/>
                </a:solidFill>
                <a:latin typeface="Calibri" panose="020F0502020204030204" pitchFamily="34" charset="0"/>
              </a:rPr>
              <a:t>Currently in Analytical Phase of EA</a:t>
            </a:r>
          </a:p>
          <a:p>
            <a:pPr defTabSz="1187897">
              <a:spcBef>
                <a:spcPct val="20000"/>
              </a:spcBef>
            </a:pPr>
            <a:r>
              <a:rPr lang="en-CA" sz="2400" dirty="0">
                <a:solidFill>
                  <a:srgbClr val="000000"/>
                </a:solidFill>
                <a:latin typeface="Calibri" panose="020F0502020204030204" pitchFamily="34" charset="0"/>
              </a:rPr>
              <a:t>Since submission of the DAR:</a:t>
            </a:r>
          </a:p>
          <a:p>
            <a:pPr marL="342900" lvl="1" indent="-342900" defTabSz="1187897">
              <a:spcBef>
                <a:spcPct val="20000"/>
              </a:spcBef>
              <a:buFont typeface="Arial" panose="020B0604020202020204" pitchFamily="34" charset="0"/>
              <a:buChar char="•"/>
            </a:pPr>
            <a:r>
              <a:rPr lang="en-CA" sz="2400" dirty="0">
                <a:solidFill>
                  <a:srgbClr val="000000"/>
                </a:solidFill>
                <a:latin typeface="Calibri" panose="020F0502020204030204" pitchFamily="34" charset="0"/>
              </a:rPr>
              <a:t>GNWT has responded to questions:</a:t>
            </a:r>
          </a:p>
          <a:p>
            <a:pPr marL="941924" lvl="2" indent="-342900" defTabSz="1187897">
              <a:spcBef>
                <a:spcPct val="20000"/>
              </a:spcBef>
              <a:buFont typeface="Arial" panose="020B0604020202020204" pitchFamily="34" charset="0"/>
              <a:buChar char="•"/>
            </a:pPr>
            <a:r>
              <a:rPr lang="en-CA" sz="2400" dirty="0">
                <a:solidFill>
                  <a:srgbClr val="000000"/>
                </a:solidFill>
                <a:latin typeface="Calibri" panose="020F0502020204030204" pitchFamily="34" charset="0"/>
              </a:rPr>
              <a:t>141 comments from the Public Review</a:t>
            </a:r>
          </a:p>
          <a:p>
            <a:pPr marL="941924" lvl="2" indent="-342900" defTabSz="1187897">
              <a:spcBef>
                <a:spcPct val="20000"/>
              </a:spcBef>
              <a:buFont typeface="Arial" panose="020B0604020202020204" pitchFamily="34" charset="0"/>
              <a:buChar char="•"/>
            </a:pPr>
            <a:r>
              <a:rPr lang="en-CA" sz="2400" dirty="0">
                <a:latin typeface="Calibri" panose="020F0502020204030204" pitchFamily="34" charset="0"/>
              </a:rPr>
              <a:t>158 Information </a:t>
            </a:r>
            <a:r>
              <a:rPr lang="en-CA" sz="2400" dirty="0">
                <a:solidFill>
                  <a:srgbClr val="000000"/>
                </a:solidFill>
                <a:latin typeface="Calibri" panose="020F0502020204030204" pitchFamily="34" charset="0"/>
              </a:rPr>
              <a:t>Requests (IRs)</a:t>
            </a:r>
          </a:p>
          <a:p>
            <a:pPr marL="342900" lvl="1" indent="-342900" defTabSz="1187897">
              <a:spcBef>
                <a:spcPct val="20000"/>
              </a:spcBef>
              <a:buFont typeface="Arial" panose="020B0604020202020204" pitchFamily="34" charset="0"/>
              <a:buChar char="•"/>
            </a:pPr>
            <a:r>
              <a:rPr lang="en-CA" sz="2400" dirty="0">
                <a:solidFill>
                  <a:srgbClr val="000000"/>
                </a:solidFill>
                <a:latin typeface="Calibri" panose="020F0502020204030204" pitchFamily="34" charset="0"/>
              </a:rPr>
              <a:t>Review Board has carried out public engagement in the Dehcho Region and Sahtu Regions</a:t>
            </a:r>
          </a:p>
          <a:p>
            <a:pPr marL="371218" indent="-371218">
              <a:buFont typeface="Arial" panose="020B0604020202020204" pitchFamily="34" charset="0"/>
              <a:buChar char="•"/>
            </a:pPr>
            <a:endParaRPr lang="en-CA" sz="1819" dirty="0">
              <a:latin typeface="Cambria"/>
              <a:ea typeface="Cambria"/>
            </a:endParaRPr>
          </a:p>
          <a:p>
            <a:pPr marL="371218" indent="-371218">
              <a:buFont typeface="Arial" panose="020B0604020202020204" pitchFamily="34" charset="0"/>
              <a:buChar char="•"/>
            </a:pPr>
            <a:endParaRPr lang="en-CA" sz="1819" dirty="0">
              <a:latin typeface="Cambria"/>
              <a:ea typeface="Cambria"/>
            </a:endParaRPr>
          </a:p>
          <a:p>
            <a:endParaRPr lang="en-CA" sz="1819" dirty="0">
              <a:latin typeface="Cambria"/>
              <a:ea typeface="Cambria"/>
            </a:endParaRPr>
          </a:p>
        </p:txBody>
      </p:sp>
    </p:spTree>
    <p:extLst>
      <p:ext uri="{BB962C8B-B14F-4D97-AF65-F5344CB8AC3E}">
        <p14:creationId xmlns:p14="http://schemas.microsoft.com/office/powerpoint/2010/main" val="284955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1DC3-C9B9-6ADC-EB94-1A331334DF4C}"/>
              </a:ext>
            </a:extLst>
          </p:cNvPr>
          <p:cNvSpPr>
            <a:spLocks noGrp="1"/>
          </p:cNvSpPr>
          <p:nvPr>
            <p:ph type="title"/>
          </p:nvPr>
        </p:nvSpPr>
        <p:spPr>
          <a:xfrm>
            <a:off x="377031" y="365055"/>
            <a:ext cx="11192413" cy="1140090"/>
          </a:xfrm>
        </p:spPr>
        <p:txBody>
          <a:bodyPr anchor="ctr">
            <a:normAutofit/>
          </a:bodyPr>
          <a:lstStyle/>
          <a:p>
            <a:pPr algn="l"/>
            <a:r>
              <a:rPr lang="en-CA" sz="4400" b="1"/>
              <a:t>Themes of IRs Received</a:t>
            </a:r>
            <a:endParaRPr lang="en-CA" sz="4400" b="1" dirty="0"/>
          </a:p>
        </p:txBody>
      </p:sp>
      <p:sp>
        <p:nvSpPr>
          <p:cNvPr id="3" name="Content Placeholder 2">
            <a:extLst>
              <a:ext uri="{FF2B5EF4-FFF2-40B4-BE49-F238E27FC236}">
                <a16:creationId xmlns:a16="http://schemas.microsoft.com/office/drawing/2014/main" id="{4E043492-5D54-C555-5515-058DEABB9479}"/>
              </a:ext>
            </a:extLst>
          </p:cNvPr>
          <p:cNvSpPr>
            <a:spLocks noGrp="1"/>
          </p:cNvSpPr>
          <p:nvPr>
            <p:ph sz="half" idx="1"/>
          </p:nvPr>
        </p:nvSpPr>
        <p:spPr>
          <a:xfrm>
            <a:off x="541635" y="1359339"/>
            <a:ext cx="5919126" cy="4367410"/>
          </a:xfrm>
        </p:spPr>
        <p:txBody>
          <a:bodyPr vert="horz" lIns="91440" tIns="45720" rIns="91440" bIns="45720" rtlCol="0" anchor="t">
            <a:noAutofit/>
          </a:bodyPr>
          <a:lstStyle/>
          <a:p>
            <a:pPr marL="0" indent="0">
              <a:buNone/>
            </a:pPr>
            <a:r>
              <a:rPr lang="en-US" sz="2000" dirty="0"/>
              <a:t>Construction schedule and duration</a:t>
            </a:r>
          </a:p>
          <a:p>
            <a:r>
              <a:rPr lang="en-US" sz="2000" dirty="0">
                <a:solidFill>
                  <a:srgbClr val="000000"/>
                </a:solidFill>
              </a:rPr>
              <a:t>Alternative construction schedule proposed and qualitatively assessed</a:t>
            </a:r>
          </a:p>
          <a:p>
            <a:pPr marL="0" indent="0">
              <a:buNone/>
            </a:pPr>
            <a:endParaRPr lang="en-US" sz="2000" dirty="0">
              <a:solidFill>
                <a:srgbClr val="000000"/>
              </a:solidFill>
            </a:endParaRPr>
          </a:p>
          <a:p>
            <a:pPr marL="0" indent="0">
              <a:buNone/>
            </a:pPr>
            <a:r>
              <a:rPr lang="en-US" sz="2000" dirty="0"/>
              <a:t>Engineering and design</a:t>
            </a:r>
          </a:p>
          <a:p>
            <a:r>
              <a:rPr lang="en-US" sz="2000" dirty="0">
                <a:solidFill>
                  <a:srgbClr val="000000"/>
                </a:solidFill>
              </a:rPr>
              <a:t>Detailed design will be completed after the environmental assessment</a:t>
            </a:r>
          </a:p>
          <a:p>
            <a:pPr marL="0" indent="0">
              <a:buNone/>
            </a:pPr>
            <a:endParaRPr lang="en-US" sz="2000" dirty="0"/>
          </a:p>
          <a:p>
            <a:pPr marL="0" indent="0">
              <a:buNone/>
            </a:pPr>
            <a:r>
              <a:rPr lang="en-US" sz="2000" dirty="0"/>
              <a:t>Traditional Knowledge</a:t>
            </a:r>
          </a:p>
          <a:p>
            <a:r>
              <a:rPr lang="en-US" sz="2000" dirty="0"/>
              <a:t>Traditional Knowledge has and will continue to guide and inform the project</a:t>
            </a:r>
          </a:p>
        </p:txBody>
      </p:sp>
      <p:sp>
        <p:nvSpPr>
          <p:cNvPr id="4" name="Slide Number Placeholder 3">
            <a:extLst>
              <a:ext uri="{FF2B5EF4-FFF2-40B4-BE49-F238E27FC236}">
                <a16:creationId xmlns:a16="http://schemas.microsoft.com/office/drawing/2014/main" id="{0BC66F5E-CE7C-7C2D-DF8D-004C274E7723}"/>
              </a:ext>
            </a:extLst>
          </p:cNvPr>
          <p:cNvSpPr>
            <a:spLocks noGrp="1"/>
          </p:cNvSpPr>
          <p:nvPr>
            <p:ph type="sldNum" sz="quarter" idx="10"/>
          </p:nvPr>
        </p:nvSpPr>
        <p:spPr>
          <a:xfrm>
            <a:off x="9008441" y="6399283"/>
            <a:ext cx="2771828" cy="365250"/>
          </a:xfrm>
        </p:spPr>
        <p:txBody>
          <a:bodyPr anchor="ctr">
            <a:normAutofit/>
          </a:bodyPr>
          <a:lstStyle/>
          <a:p>
            <a:pPr>
              <a:spcAft>
                <a:spcPts val="600"/>
              </a:spcAft>
            </a:pPr>
            <a:fld id="{246E4F03-9AE7-4954-8E54-3B5137041FEA}" type="slidenum">
              <a:rPr lang="en-US" smtClean="0"/>
              <a:pPr>
                <a:spcAft>
                  <a:spcPts val="600"/>
                </a:spcAft>
              </a:pPr>
              <a:t>11</a:t>
            </a:fld>
            <a:endParaRPr lang="en-US" dirty="0"/>
          </a:p>
        </p:txBody>
      </p:sp>
      <p:pic>
        <p:nvPicPr>
          <p:cNvPr id="5" name="Picture 4" descr="A landscape with yellow and green plants&#10;&#10;Description automatically generated">
            <a:extLst>
              <a:ext uri="{FF2B5EF4-FFF2-40B4-BE49-F238E27FC236}">
                <a16:creationId xmlns:a16="http://schemas.microsoft.com/office/drawing/2014/main" id="{2439DD47-92B8-2025-2B47-85206364F3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30" t="5337" r="35896" b="13240"/>
          <a:stretch/>
        </p:blipFill>
        <p:spPr>
          <a:xfrm>
            <a:off x="7392441" y="750505"/>
            <a:ext cx="3643859" cy="5339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708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1DC3-C9B9-6ADC-EB94-1A331334DF4C}"/>
              </a:ext>
            </a:extLst>
          </p:cNvPr>
          <p:cNvSpPr>
            <a:spLocks noGrp="1"/>
          </p:cNvSpPr>
          <p:nvPr>
            <p:ph type="title"/>
          </p:nvPr>
        </p:nvSpPr>
        <p:spPr>
          <a:xfrm>
            <a:off x="377031" y="365055"/>
            <a:ext cx="11192413" cy="1140090"/>
          </a:xfrm>
        </p:spPr>
        <p:txBody>
          <a:bodyPr anchor="ctr">
            <a:normAutofit/>
          </a:bodyPr>
          <a:lstStyle/>
          <a:p>
            <a:pPr algn="l"/>
            <a:r>
              <a:rPr lang="en-CA" sz="4400" b="1" dirty="0"/>
              <a:t>Themes of IRs Received</a:t>
            </a:r>
          </a:p>
        </p:txBody>
      </p:sp>
      <p:sp>
        <p:nvSpPr>
          <p:cNvPr id="3" name="Content Placeholder 2">
            <a:extLst>
              <a:ext uri="{FF2B5EF4-FFF2-40B4-BE49-F238E27FC236}">
                <a16:creationId xmlns:a16="http://schemas.microsoft.com/office/drawing/2014/main" id="{4E043492-5D54-C555-5515-058DEABB9479}"/>
              </a:ext>
            </a:extLst>
          </p:cNvPr>
          <p:cNvSpPr>
            <a:spLocks noGrp="1"/>
          </p:cNvSpPr>
          <p:nvPr>
            <p:ph sz="half" idx="1"/>
          </p:nvPr>
        </p:nvSpPr>
        <p:spPr>
          <a:xfrm>
            <a:off x="541635" y="1359339"/>
            <a:ext cx="5964096" cy="4367410"/>
          </a:xfrm>
        </p:spPr>
        <p:txBody>
          <a:bodyPr vert="horz" lIns="91440" tIns="45720" rIns="91440" bIns="45720" rtlCol="0" anchor="t">
            <a:noAutofit/>
          </a:bodyPr>
          <a:lstStyle/>
          <a:p>
            <a:pPr marL="0" indent="0">
              <a:buNone/>
            </a:pPr>
            <a:r>
              <a:rPr lang="en-US" sz="1800" dirty="0"/>
              <a:t>Potential biophysical and socio-economic effects related to the project</a:t>
            </a:r>
          </a:p>
          <a:p>
            <a:r>
              <a:rPr lang="en-US" sz="1800" dirty="0"/>
              <a:t>The GNWT will continue to engage on the </a:t>
            </a:r>
            <a:r>
              <a:rPr lang="en-US" sz="1800" dirty="0">
                <a:ea typeface="Calibri"/>
                <a:cs typeface="Calibri"/>
              </a:rPr>
              <a:t>Community Readiness Strategy and </a:t>
            </a:r>
            <a:r>
              <a:rPr lang="en-US" sz="1800" dirty="0"/>
              <a:t>the Wildlife Management and Monitoring Plan</a:t>
            </a:r>
          </a:p>
          <a:p>
            <a:pPr marL="0" indent="0">
              <a:buNone/>
            </a:pPr>
            <a:endParaRPr lang="en-US" sz="1800" dirty="0"/>
          </a:p>
          <a:p>
            <a:pPr marL="0" indent="0">
              <a:buNone/>
            </a:pPr>
            <a:r>
              <a:rPr lang="en-US" sz="1800" dirty="0"/>
              <a:t>Prediction certainty in a changing climate</a:t>
            </a:r>
          </a:p>
          <a:p>
            <a:r>
              <a:rPr lang="en-US" sz="1800" dirty="0"/>
              <a:t>Collaborative and adaptive management and monitoring allows flexibility</a:t>
            </a:r>
          </a:p>
          <a:p>
            <a:pPr marL="0" indent="0">
              <a:buNone/>
            </a:pPr>
            <a:endParaRPr lang="en-US" sz="1800" dirty="0"/>
          </a:p>
          <a:p>
            <a:pPr marL="0" indent="0">
              <a:buNone/>
            </a:pPr>
            <a:r>
              <a:rPr lang="en-US" sz="1800" dirty="0"/>
              <a:t>Mitigation related concerns</a:t>
            </a:r>
          </a:p>
          <a:p>
            <a:pPr marL="796905" lvl="1" indent="-277200"/>
            <a:r>
              <a:rPr lang="en-US" sz="1800" dirty="0"/>
              <a:t>Timing and logistics of socio-economic mitigations, and community readiness</a:t>
            </a:r>
          </a:p>
          <a:p>
            <a:pPr marL="796905" lvl="1" indent="-277200"/>
            <a:r>
              <a:rPr lang="en-US" sz="1800" dirty="0"/>
              <a:t>Community participation in monitoring</a:t>
            </a:r>
            <a:endParaRPr lang="en-US" sz="1800" dirty="0">
              <a:ea typeface="Calibri"/>
              <a:cs typeface="Calibri"/>
            </a:endParaRPr>
          </a:p>
        </p:txBody>
      </p:sp>
      <p:sp>
        <p:nvSpPr>
          <p:cNvPr id="4" name="Slide Number Placeholder 3">
            <a:extLst>
              <a:ext uri="{FF2B5EF4-FFF2-40B4-BE49-F238E27FC236}">
                <a16:creationId xmlns:a16="http://schemas.microsoft.com/office/drawing/2014/main" id="{0BC66F5E-CE7C-7C2D-DF8D-004C274E7723}"/>
              </a:ext>
            </a:extLst>
          </p:cNvPr>
          <p:cNvSpPr>
            <a:spLocks noGrp="1"/>
          </p:cNvSpPr>
          <p:nvPr>
            <p:ph type="sldNum" sz="quarter" idx="10"/>
          </p:nvPr>
        </p:nvSpPr>
        <p:spPr>
          <a:xfrm>
            <a:off x="9008441" y="6399283"/>
            <a:ext cx="2771828" cy="365250"/>
          </a:xfrm>
        </p:spPr>
        <p:txBody>
          <a:bodyPr anchor="ctr">
            <a:normAutofit/>
          </a:bodyPr>
          <a:lstStyle/>
          <a:p>
            <a:pPr>
              <a:spcAft>
                <a:spcPts val="600"/>
              </a:spcAft>
            </a:pPr>
            <a:fld id="{246E4F03-9AE7-4954-8E54-3B5137041FEA}" type="slidenum">
              <a:rPr lang="en-US" smtClean="0"/>
              <a:pPr>
                <a:spcAft>
                  <a:spcPts val="600"/>
                </a:spcAft>
              </a:pPr>
              <a:t>12</a:t>
            </a:fld>
            <a:endParaRPr lang="en-US" dirty="0"/>
          </a:p>
        </p:txBody>
      </p:sp>
      <p:pic>
        <p:nvPicPr>
          <p:cNvPr id="6" name="Picture 5">
            <a:extLst>
              <a:ext uri="{FF2B5EF4-FFF2-40B4-BE49-F238E27FC236}">
                <a16:creationId xmlns:a16="http://schemas.microsoft.com/office/drawing/2014/main" id="{FE69F048-6C70-27CD-5E5B-8E81A3196F25}"/>
              </a:ext>
            </a:extLst>
          </p:cNvPr>
          <p:cNvPicPr>
            <a:picLocks noChangeAspect="1"/>
          </p:cNvPicPr>
          <p:nvPr/>
        </p:nvPicPr>
        <p:blipFill>
          <a:blip r:embed="rId3"/>
          <a:stretch>
            <a:fillRect/>
          </a:stretch>
        </p:blipFill>
        <p:spPr>
          <a:xfrm>
            <a:off x="7470526" y="1067735"/>
            <a:ext cx="3718174" cy="452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64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7C6E-D57D-84BC-349D-6A2CD6C7A0C0}"/>
              </a:ext>
            </a:extLst>
          </p:cNvPr>
          <p:cNvSpPr>
            <a:spLocks noGrp="1"/>
          </p:cNvSpPr>
          <p:nvPr>
            <p:ph type="title"/>
          </p:nvPr>
        </p:nvSpPr>
        <p:spPr>
          <a:xfrm>
            <a:off x="353302" y="307196"/>
            <a:ext cx="10691337" cy="1140090"/>
          </a:xfrm>
        </p:spPr>
        <p:txBody>
          <a:bodyPr>
            <a:normAutofit/>
          </a:bodyPr>
          <a:lstStyle/>
          <a:p>
            <a:pPr algn="l"/>
            <a:r>
              <a:rPr lang="en-CA" sz="4400" b="1" dirty="0"/>
              <a:t>Next Steps</a:t>
            </a:r>
            <a:endParaRPr lang="en-CA" sz="4400" dirty="0"/>
          </a:p>
        </p:txBody>
      </p:sp>
      <p:sp>
        <p:nvSpPr>
          <p:cNvPr id="4" name="Slide Number Placeholder 3">
            <a:extLst>
              <a:ext uri="{FF2B5EF4-FFF2-40B4-BE49-F238E27FC236}">
                <a16:creationId xmlns:a16="http://schemas.microsoft.com/office/drawing/2014/main" id="{179B90F2-5A2B-C67E-97CE-698A0BDC8E5E}"/>
              </a:ext>
            </a:extLst>
          </p:cNvPr>
          <p:cNvSpPr>
            <a:spLocks noGrp="1"/>
          </p:cNvSpPr>
          <p:nvPr>
            <p:ph type="sldNum" sz="quarter" idx="10"/>
          </p:nvPr>
        </p:nvSpPr>
        <p:spPr/>
        <p:txBody>
          <a:bodyPr/>
          <a:lstStyle/>
          <a:p>
            <a:fld id="{246E4F03-9AE7-4954-8E54-3B5137041FEA}" type="slidenum">
              <a:rPr lang="en-US" smtClean="0"/>
              <a:pPr/>
              <a:t>13</a:t>
            </a:fld>
            <a:endParaRPr lang="en-US" dirty="0"/>
          </a:p>
        </p:txBody>
      </p:sp>
      <p:grpSp>
        <p:nvGrpSpPr>
          <p:cNvPr id="5" name="Group 4">
            <a:extLst>
              <a:ext uri="{FF2B5EF4-FFF2-40B4-BE49-F238E27FC236}">
                <a16:creationId xmlns:a16="http://schemas.microsoft.com/office/drawing/2014/main" id="{7CF3FA1C-BB9F-A314-F271-34B721AC55E1}"/>
              </a:ext>
            </a:extLst>
          </p:cNvPr>
          <p:cNvGrpSpPr/>
          <p:nvPr/>
        </p:nvGrpSpPr>
        <p:grpSpPr>
          <a:xfrm>
            <a:off x="1003940" y="1447286"/>
            <a:ext cx="11096179" cy="4504455"/>
            <a:chOff x="765191" y="2331516"/>
            <a:chExt cx="10989000" cy="3033124"/>
          </a:xfrm>
        </p:grpSpPr>
        <p:sp>
          <p:nvSpPr>
            <p:cNvPr id="6" name="Rectangle 5">
              <a:extLst>
                <a:ext uri="{FF2B5EF4-FFF2-40B4-BE49-F238E27FC236}">
                  <a16:creationId xmlns:a16="http://schemas.microsoft.com/office/drawing/2014/main" id="{C81E3511-9528-611E-7B19-F39E4EFC03BA}"/>
                </a:ext>
              </a:extLst>
            </p:cNvPr>
            <p:cNvSpPr/>
            <p:nvPr/>
          </p:nvSpPr>
          <p:spPr>
            <a:xfrm>
              <a:off x="874715" y="2425247"/>
              <a:ext cx="8349450" cy="362701"/>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7" name="Espace réservé du texte 67">
              <a:extLst>
                <a:ext uri="{FF2B5EF4-FFF2-40B4-BE49-F238E27FC236}">
                  <a16:creationId xmlns:a16="http://schemas.microsoft.com/office/drawing/2014/main" id="{7025F49B-261F-F5C0-A671-3BB8FEA3D78A}"/>
                </a:ext>
              </a:extLst>
            </p:cNvPr>
            <p:cNvSpPr txBox="1">
              <a:spLocks/>
            </p:cNvSpPr>
            <p:nvPr/>
          </p:nvSpPr>
          <p:spPr>
            <a:xfrm>
              <a:off x="999868"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728" dirty="0"/>
                <a:t>2024	</a:t>
              </a:r>
            </a:p>
          </p:txBody>
        </p:sp>
        <p:sp>
          <p:nvSpPr>
            <p:cNvPr id="8" name="Espace réservé du texte 67">
              <a:extLst>
                <a:ext uri="{FF2B5EF4-FFF2-40B4-BE49-F238E27FC236}">
                  <a16:creationId xmlns:a16="http://schemas.microsoft.com/office/drawing/2014/main" id="{7A394088-6CE1-5AB1-6A58-C9012783F160}"/>
                </a:ext>
              </a:extLst>
            </p:cNvPr>
            <p:cNvSpPr txBox="1">
              <a:spLocks/>
            </p:cNvSpPr>
            <p:nvPr/>
          </p:nvSpPr>
          <p:spPr>
            <a:xfrm>
              <a:off x="947522" y="2885645"/>
              <a:ext cx="1697037" cy="368946"/>
            </a:xfrm>
            <a:prstGeom prst="rect">
              <a:avLst/>
            </a:prstGeom>
          </p:spPr>
          <p:txBody>
            <a:bodyPr lIns="89094" tIns="44547" rIns="89094" bIns="44547" rtlCol="0" anchor="t">
              <a:noAutofit/>
            </a:bodyPr>
            <a:lstStyle>
              <a:lvl1pPr marL="0" indent="0" algn="l" defTabSz="1219170" rtl="0" eaLnBrk="1" latinLnBrk="0" hangingPunct="1">
                <a:spcBef>
                  <a:spcPct val="20000"/>
                </a:spcBef>
                <a:buFont typeface="Arial" pitchFamily="34" charset="0"/>
                <a:buNone/>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78001" indent="-278001">
                <a:buFont typeface="Arial" panose="020B0604020202020204" pitchFamily="34" charset="0"/>
                <a:buChar char="•"/>
              </a:pPr>
              <a:r>
                <a:rPr lang="en-CA" sz="1400" b="0" dirty="0">
                  <a:solidFill>
                    <a:schemeClr val="tx1"/>
                  </a:solidFill>
                </a:rPr>
                <a:t>Environmental Assessment Review</a:t>
              </a:r>
              <a:r>
                <a:rPr lang="fr-FR" sz="1400" b="0" dirty="0">
                  <a:solidFill>
                    <a:schemeClr val="tx1"/>
                  </a:solidFill>
                </a:rPr>
                <a:t> </a:t>
              </a:r>
              <a:r>
                <a:rPr lang="en-CA" sz="1400" b="0" dirty="0">
                  <a:solidFill>
                    <a:schemeClr val="tx1"/>
                  </a:solidFill>
                </a:rPr>
                <a:t>Board</a:t>
              </a:r>
              <a:r>
                <a:rPr lang="fr-FR" sz="1400" b="0" dirty="0">
                  <a:solidFill>
                    <a:schemeClr val="tx1"/>
                  </a:solidFill>
                </a:rPr>
                <a:t> Analytical Phase</a:t>
              </a:r>
            </a:p>
            <a:p>
              <a:pPr marL="278001" indent="-278001">
                <a:buFont typeface="Arial" panose="020B0604020202020204" pitchFamily="34" charset="0"/>
                <a:buChar char="•"/>
              </a:pPr>
              <a:r>
                <a:rPr lang="en-CA" sz="1400" b="0" dirty="0">
                  <a:solidFill>
                    <a:schemeClr val="tx1"/>
                  </a:solidFill>
                </a:rPr>
                <a:t>Engineering &amp; Design studies</a:t>
              </a:r>
            </a:p>
            <a:p>
              <a:pPr marL="278001" indent="-278001">
                <a:buFont typeface="Arial" panose="020B0604020202020204" pitchFamily="34" charset="0"/>
                <a:buChar char="•"/>
              </a:pPr>
              <a:r>
                <a:rPr lang="en-CA" sz="1400" b="0" dirty="0">
                  <a:solidFill>
                    <a:schemeClr val="tx1"/>
                  </a:solidFill>
                </a:rPr>
                <a:t>TK studies</a:t>
              </a:r>
            </a:p>
            <a:p>
              <a:pPr marL="278001" indent="-278001">
                <a:buFont typeface="Arial" panose="020B0604020202020204" pitchFamily="34" charset="0"/>
                <a:buChar char="•"/>
              </a:pPr>
              <a:r>
                <a:rPr lang="en-CA" sz="1400" b="0" dirty="0">
                  <a:solidFill>
                    <a:schemeClr val="tx1"/>
                  </a:solidFill>
                </a:rPr>
                <a:t>Engagement and Indigenous Consultation </a:t>
              </a:r>
            </a:p>
            <a:p>
              <a:pPr marL="278001" indent="-278001">
                <a:buFont typeface="Arial" panose="020B0604020202020204" pitchFamily="34" charset="0"/>
                <a:buChar char="•"/>
              </a:pPr>
              <a:r>
                <a:rPr lang="en-CA" sz="1400" b="0" dirty="0">
                  <a:solidFill>
                    <a:schemeClr val="tx1"/>
                  </a:solidFill>
                </a:rPr>
                <a:t>Mitigation Engagement and Planning</a:t>
              </a:r>
            </a:p>
            <a:p>
              <a:endParaRPr lang="en-CA" sz="1364" b="0" dirty="0">
                <a:solidFill>
                  <a:schemeClr val="tx1"/>
                </a:solidFill>
                <a:cs typeface="Calibri"/>
              </a:endParaRPr>
            </a:p>
          </p:txBody>
        </p:sp>
        <p:sp>
          <p:nvSpPr>
            <p:cNvPr id="9" name="Espace réservé du texte 67">
              <a:extLst>
                <a:ext uri="{FF2B5EF4-FFF2-40B4-BE49-F238E27FC236}">
                  <a16:creationId xmlns:a16="http://schemas.microsoft.com/office/drawing/2014/main" id="{FBADD682-B51E-1B4E-0180-1172201E1E1C}"/>
                </a:ext>
              </a:extLst>
            </p:cNvPr>
            <p:cNvSpPr txBox="1">
              <a:spLocks/>
            </p:cNvSpPr>
            <p:nvPr/>
          </p:nvSpPr>
          <p:spPr>
            <a:xfrm>
              <a:off x="2796859"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728" dirty="0"/>
                <a:t>2025</a:t>
              </a:r>
            </a:p>
          </p:txBody>
        </p:sp>
        <p:sp>
          <p:nvSpPr>
            <p:cNvPr id="10" name="Espace réservé du texte 67">
              <a:extLst>
                <a:ext uri="{FF2B5EF4-FFF2-40B4-BE49-F238E27FC236}">
                  <a16:creationId xmlns:a16="http://schemas.microsoft.com/office/drawing/2014/main" id="{C8588500-B1E9-1162-FBD9-DB33AA5635B3}"/>
                </a:ext>
              </a:extLst>
            </p:cNvPr>
            <p:cNvSpPr txBox="1">
              <a:spLocks/>
            </p:cNvSpPr>
            <p:nvPr/>
          </p:nvSpPr>
          <p:spPr>
            <a:xfrm>
              <a:off x="2749252" y="2903629"/>
              <a:ext cx="2329282" cy="313880"/>
            </a:xfrm>
            <a:prstGeom prst="rect">
              <a:avLst/>
            </a:prstGeom>
          </p:spPr>
          <p:txBody>
            <a:bodyPr lIns="89094" tIns="44547" rIns="89094" bIns="44547" rtlCol="0" anchor="t">
              <a:noAutofit/>
            </a:bodyPr>
            <a:lstStyle>
              <a:lvl1pPr marL="0" indent="0" algn="l" defTabSz="1219170" rtl="0" eaLnBrk="1" latinLnBrk="0" hangingPunct="1">
                <a:spcBef>
                  <a:spcPct val="20000"/>
                </a:spcBef>
                <a:buFont typeface="Arial" pitchFamily="34" charset="0"/>
                <a:buNone/>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78414" indent="-278414">
                <a:buFont typeface="Arial" panose="020B0604020202020204" pitchFamily="34" charset="0"/>
                <a:buChar char="•"/>
              </a:pPr>
              <a:r>
                <a:rPr lang="en-CA" sz="1400" b="0" dirty="0">
                  <a:solidFill>
                    <a:schemeClr val="tx1"/>
                  </a:solidFill>
                </a:rPr>
                <a:t>Review Board Public Hearings and Follow up</a:t>
              </a:r>
            </a:p>
            <a:p>
              <a:pPr marL="278414" indent="-278414">
                <a:buFont typeface="Arial" panose="020B0604020202020204" pitchFamily="34" charset="0"/>
                <a:buChar char="•"/>
              </a:pPr>
              <a:r>
                <a:rPr lang="en-CA" sz="1400" b="0" dirty="0">
                  <a:solidFill>
                    <a:schemeClr val="tx1"/>
                  </a:solidFill>
                </a:rPr>
                <a:t>Report of Environmental Assessment</a:t>
              </a:r>
            </a:p>
            <a:p>
              <a:pPr marL="278001" indent="-278001">
                <a:buFont typeface="Arial" panose="020B0604020202020204" pitchFamily="34" charset="0"/>
                <a:buChar char="•"/>
              </a:pPr>
              <a:r>
                <a:rPr lang="en-CA" sz="1400" b="0" dirty="0">
                  <a:solidFill>
                    <a:schemeClr val="tx1"/>
                  </a:solidFill>
                </a:rPr>
                <a:t>Federal Lobbying for Construction Funding</a:t>
              </a:r>
            </a:p>
            <a:p>
              <a:pPr marL="278001" indent="-278001">
                <a:buFont typeface="Arial" panose="020B0604020202020204" pitchFamily="34" charset="0"/>
                <a:buChar char="•"/>
              </a:pPr>
              <a:r>
                <a:rPr lang="en-CA" sz="1400" b="0" dirty="0">
                  <a:solidFill>
                    <a:schemeClr val="tx1"/>
                  </a:solidFill>
                </a:rPr>
                <a:t>Engagement and Indigenous Consultation </a:t>
              </a:r>
            </a:p>
            <a:p>
              <a:pPr marL="278414" indent="-278414">
                <a:buFont typeface="Arial" panose="020B0604020202020204" pitchFamily="34" charset="0"/>
                <a:buChar char="•"/>
              </a:pPr>
              <a:r>
                <a:rPr lang="en-CA" sz="1400" b="0" dirty="0">
                  <a:solidFill>
                    <a:schemeClr val="tx1"/>
                  </a:solidFill>
                </a:rPr>
                <a:t>Mitigation Engagement and Planning</a:t>
              </a:r>
            </a:p>
            <a:p>
              <a:pPr marL="278414" indent="-278414">
                <a:buFont typeface="Arial" panose="020B0604020202020204" pitchFamily="34" charset="0"/>
                <a:buChar char="•"/>
              </a:pPr>
              <a:r>
                <a:rPr lang="en-CA" sz="1400" b="0" dirty="0">
                  <a:solidFill>
                    <a:schemeClr val="tx1"/>
                  </a:solidFill>
                </a:rPr>
                <a:t>Engineering &amp; Design studies</a:t>
              </a:r>
            </a:p>
            <a:p>
              <a:pPr marL="278414" indent="-278414">
                <a:buFont typeface="Arial" panose="020B0604020202020204" pitchFamily="34" charset="0"/>
                <a:buChar char="•"/>
              </a:pPr>
              <a:r>
                <a:rPr lang="en-CA" sz="1400" b="0" dirty="0">
                  <a:solidFill>
                    <a:schemeClr val="tx1"/>
                  </a:solidFill>
                </a:rPr>
                <a:t>Responsible Ministers’ Final Decision</a:t>
              </a:r>
            </a:p>
            <a:p>
              <a:pPr marL="278414" indent="-278414">
                <a:buFont typeface="Arial" panose="020B0604020202020204" pitchFamily="34" charset="0"/>
                <a:buChar char="•"/>
              </a:pPr>
              <a:endParaRPr lang="en-CA" sz="1400" b="0" dirty="0">
                <a:solidFill>
                  <a:schemeClr val="tx1"/>
                </a:solidFill>
              </a:endParaRPr>
            </a:p>
            <a:p>
              <a:pPr marL="278414" indent="-278414">
                <a:buFont typeface="Arial" panose="020B0604020202020204" pitchFamily="34" charset="0"/>
                <a:buChar char="•"/>
              </a:pPr>
              <a:endParaRPr lang="en-CA" sz="1400" b="0" dirty="0">
                <a:solidFill>
                  <a:schemeClr val="tx1"/>
                </a:solidFill>
                <a:cs typeface="Calibri"/>
              </a:endParaRPr>
            </a:p>
            <a:p>
              <a:pPr marL="278414" indent="-278414">
                <a:buFont typeface="Arial" panose="020B0604020202020204" pitchFamily="34" charset="0"/>
                <a:buChar char="•"/>
              </a:pPr>
              <a:endParaRPr lang="en-CA" sz="1364" b="0" dirty="0">
                <a:solidFill>
                  <a:schemeClr val="tx1"/>
                </a:solidFill>
                <a:cs typeface="Calibri"/>
              </a:endParaRPr>
            </a:p>
            <a:p>
              <a:pPr marL="278001" indent="-278001">
                <a:buFont typeface="Arial" panose="020B0604020202020204" pitchFamily="34" charset="0"/>
                <a:buChar char="•"/>
              </a:pPr>
              <a:endParaRPr lang="fr-FR" sz="1169" dirty="0">
                <a:solidFill>
                  <a:schemeClr val="tx1"/>
                </a:solidFill>
                <a:cs typeface="Calibri"/>
              </a:endParaRPr>
            </a:p>
            <a:p>
              <a:pPr marL="278414" indent="-278414">
                <a:buFont typeface="Arial" panose="020B0604020202020204" pitchFamily="34" charset="0"/>
                <a:buChar char="•"/>
              </a:pPr>
              <a:endParaRPr lang="en-CA" sz="1364" b="0" dirty="0">
                <a:solidFill>
                  <a:schemeClr val="tx1"/>
                </a:solidFill>
                <a:cs typeface="Calibri"/>
              </a:endParaRPr>
            </a:p>
            <a:p>
              <a:pPr marL="278414" indent="-278414">
                <a:buFont typeface="Arial" panose="020B0604020202020204" pitchFamily="34" charset="0"/>
                <a:buChar char="•"/>
              </a:pPr>
              <a:endParaRPr lang="fr-FR" sz="1364" dirty="0">
                <a:solidFill>
                  <a:schemeClr val="tx1"/>
                </a:solidFill>
              </a:endParaRPr>
            </a:p>
            <a:p>
              <a:pPr marL="278414" indent="-278414">
                <a:buFont typeface="Arial" panose="020B0604020202020204" pitchFamily="34" charset="0"/>
                <a:buChar char="•"/>
              </a:pPr>
              <a:endParaRPr lang="fr-FR" sz="1364" b="0" dirty="0">
                <a:solidFill>
                  <a:schemeClr val="tx1"/>
                </a:solidFill>
              </a:endParaRPr>
            </a:p>
            <a:p>
              <a:endParaRPr lang="fr-FR" sz="1559" dirty="0">
                <a:solidFill>
                  <a:schemeClr val="tx1"/>
                </a:solidFill>
              </a:endParaRPr>
            </a:p>
            <a:p>
              <a:endParaRPr lang="fr-FR" sz="1559" dirty="0">
                <a:solidFill>
                  <a:schemeClr val="tx1"/>
                </a:solidFill>
              </a:endParaRPr>
            </a:p>
          </p:txBody>
        </p:sp>
        <p:sp>
          <p:nvSpPr>
            <p:cNvPr id="11" name="Espace réservé du texte 67">
              <a:extLst>
                <a:ext uri="{FF2B5EF4-FFF2-40B4-BE49-F238E27FC236}">
                  <a16:creationId xmlns:a16="http://schemas.microsoft.com/office/drawing/2014/main" id="{AF8AE0FB-A195-CA9D-1A92-AB4BF27E301D}"/>
                </a:ext>
              </a:extLst>
            </p:cNvPr>
            <p:cNvSpPr txBox="1">
              <a:spLocks/>
            </p:cNvSpPr>
            <p:nvPr/>
          </p:nvSpPr>
          <p:spPr>
            <a:xfrm>
              <a:off x="5153990" y="2489256"/>
              <a:ext cx="1697037"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728" dirty="0"/>
                <a:t>2026</a:t>
              </a:r>
            </a:p>
          </p:txBody>
        </p:sp>
        <p:sp>
          <p:nvSpPr>
            <p:cNvPr id="12" name="Espace réservé du texte 67">
              <a:extLst>
                <a:ext uri="{FF2B5EF4-FFF2-40B4-BE49-F238E27FC236}">
                  <a16:creationId xmlns:a16="http://schemas.microsoft.com/office/drawing/2014/main" id="{0637A668-98FD-B3AB-169B-F388D89634B1}"/>
                </a:ext>
              </a:extLst>
            </p:cNvPr>
            <p:cNvSpPr txBox="1">
              <a:spLocks/>
            </p:cNvSpPr>
            <p:nvPr/>
          </p:nvSpPr>
          <p:spPr>
            <a:xfrm>
              <a:off x="5117700" y="2915193"/>
              <a:ext cx="1874306" cy="368946"/>
            </a:xfrm>
            <a:prstGeom prst="rect">
              <a:avLst/>
            </a:prstGeom>
          </p:spPr>
          <p:txBody>
            <a:bodyPr lIns="89094" tIns="44547" rIns="89094" bIns="44547"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78414" indent="-278414">
                <a:buFont typeface="Arial" panose="020B0604020202020204" pitchFamily="34" charset="0"/>
                <a:buChar char="•"/>
              </a:pPr>
              <a:r>
                <a:rPr lang="en-CA" sz="1400" b="0" dirty="0">
                  <a:solidFill>
                    <a:schemeClr val="tx1"/>
                  </a:solidFill>
                </a:rPr>
                <a:t>Application for Construction Regulatory Authorizations</a:t>
              </a:r>
            </a:p>
            <a:p>
              <a:pPr marL="278001" indent="-278001">
                <a:buFont typeface="Arial" panose="020B0604020202020204" pitchFamily="34" charset="0"/>
                <a:buChar char="•"/>
              </a:pPr>
              <a:r>
                <a:rPr lang="en-CA" sz="1400" b="0" dirty="0">
                  <a:solidFill>
                    <a:schemeClr val="tx1"/>
                  </a:solidFill>
                </a:rPr>
                <a:t>Engagement and Indigenous Consultation </a:t>
              </a:r>
            </a:p>
            <a:p>
              <a:pPr marL="278414" indent="-278414">
                <a:buFont typeface="Arial" panose="020B0604020202020204" pitchFamily="34" charset="0"/>
                <a:buChar char="•"/>
              </a:pPr>
              <a:r>
                <a:rPr lang="en-CA" sz="1400" b="0" dirty="0">
                  <a:solidFill>
                    <a:schemeClr val="tx1"/>
                  </a:solidFill>
                </a:rPr>
                <a:t>Federal Lobbying for Construction Funding</a:t>
              </a:r>
            </a:p>
            <a:p>
              <a:pPr marL="278414" indent="-278414">
                <a:buFont typeface="Arial" panose="020B0604020202020204" pitchFamily="34" charset="0"/>
                <a:buChar char="•"/>
                <a:defRPr/>
              </a:pPr>
              <a:r>
                <a:rPr lang="en-CA" sz="1400" b="0" dirty="0">
                  <a:solidFill>
                    <a:schemeClr val="tx1"/>
                  </a:solidFill>
                </a:rPr>
                <a:t>Procurement (Pending Funding)</a:t>
              </a:r>
            </a:p>
            <a:p>
              <a:pPr marL="278414" indent="-278414">
                <a:buFont typeface="Arial" panose="020B0604020202020204" pitchFamily="34" charset="0"/>
                <a:buChar char="•"/>
                <a:defRPr/>
              </a:pPr>
              <a:r>
                <a:rPr lang="en-CA" sz="1400" b="0" dirty="0">
                  <a:solidFill>
                    <a:schemeClr val="tx1"/>
                  </a:solidFill>
                </a:rPr>
                <a:t>Engineering &amp; Design studies</a:t>
              </a:r>
            </a:p>
            <a:p>
              <a:pPr marL="278414" indent="-278414">
                <a:buFont typeface="Arial" panose="020B0604020202020204" pitchFamily="34" charset="0"/>
                <a:buChar char="•"/>
                <a:defRPr/>
              </a:pPr>
              <a:endParaRPr lang="en-CA" sz="1400" b="0" dirty="0">
                <a:solidFill>
                  <a:schemeClr val="tx1"/>
                </a:solidFill>
              </a:endParaRPr>
            </a:p>
            <a:p>
              <a:pPr marL="278414" indent="-278414">
                <a:buFont typeface="Arial" panose="020B0604020202020204" pitchFamily="34" charset="0"/>
                <a:buChar char="•"/>
                <a:defRPr/>
              </a:pPr>
              <a:endParaRPr lang="en-CA" sz="1364" b="0" dirty="0">
                <a:solidFill>
                  <a:schemeClr val="tx1"/>
                </a:solidFill>
                <a:cs typeface="Calibri"/>
              </a:endParaRPr>
            </a:p>
          </p:txBody>
        </p:sp>
        <p:sp>
          <p:nvSpPr>
            <p:cNvPr id="13" name="Espace réservé du texte 67">
              <a:extLst>
                <a:ext uri="{FF2B5EF4-FFF2-40B4-BE49-F238E27FC236}">
                  <a16:creationId xmlns:a16="http://schemas.microsoft.com/office/drawing/2014/main" id="{FE21CAB8-66FE-BAD6-FB89-EB5ED100B5DB}"/>
                </a:ext>
              </a:extLst>
            </p:cNvPr>
            <p:cNvSpPr txBox="1">
              <a:spLocks/>
            </p:cNvSpPr>
            <p:nvPr/>
          </p:nvSpPr>
          <p:spPr>
            <a:xfrm>
              <a:off x="7231050" y="2489256"/>
              <a:ext cx="2215983" cy="450850"/>
            </a:xfrm>
            <a:prstGeom prst="rect">
              <a:avLst/>
            </a:prstGeom>
          </p:spPr>
          <p:txBody>
            <a:bodyPr rtlCol="0">
              <a:noAutofit/>
            </a:bodyPr>
            <a:lstStyle>
              <a:lvl1pPr marL="0" indent="0" algn="l" defTabSz="1219170" rtl="0" eaLnBrk="1" latinLnBrk="0" hangingPunct="1">
                <a:spcBef>
                  <a:spcPct val="20000"/>
                </a:spcBef>
                <a:buFont typeface="Arial" pitchFamily="34" charset="0"/>
                <a:buNone/>
                <a:defRPr sz="2800" b="1" kern="1200">
                  <a:solidFill>
                    <a:schemeClr val="accent1"/>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fr-FR" sz="2728" dirty="0"/>
                <a:t>2027 – 20XX</a:t>
              </a:r>
            </a:p>
          </p:txBody>
        </p:sp>
        <p:sp>
          <p:nvSpPr>
            <p:cNvPr id="14" name="Espace réservé du texte 67">
              <a:extLst>
                <a:ext uri="{FF2B5EF4-FFF2-40B4-BE49-F238E27FC236}">
                  <a16:creationId xmlns:a16="http://schemas.microsoft.com/office/drawing/2014/main" id="{5CEB0896-94BC-BEB4-F21B-60CF7AE54EA9}"/>
                </a:ext>
              </a:extLst>
            </p:cNvPr>
            <p:cNvSpPr txBox="1">
              <a:spLocks/>
            </p:cNvSpPr>
            <p:nvPr/>
          </p:nvSpPr>
          <p:spPr>
            <a:xfrm>
              <a:off x="7234879" y="2922101"/>
              <a:ext cx="1976612" cy="368946"/>
            </a:xfrm>
            <a:prstGeom prst="rect">
              <a:avLst/>
            </a:prstGeom>
          </p:spPr>
          <p:txBody>
            <a:bodyPr lIns="89094" tIns="44547" rIns="89094" bIns="44547"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78414" indent="-278414">
                <a:buFont typeface="Arial" panose="020B0604020202020204" pitchFamily="34" charset="0"/>
                <a:buChar char="•"/>
              </a:pPr>
              <a:r>
                <a:rPr lang="en-CA" sz="1400" b="0" dirty="0">
                  <a:solidFill>
                    <a:schemeClr val="tx1"/>
                  </a:solidFill>
                </a:rPr>
                <a:t>Start Construction (Pending Regulatory Authorizations &amp; Funding)</a:t>
              </a:r>
            </a:p>
            <a:p>
              <a:pPr marL="278414" indent="-278414">
                <a:buFont typeface="Arial" panose="020B0604020202020204" pitchFamily="34" charset="0"/>
                <a:buChar char="•"/>
              </a:pPr>
              <a:r>
                <a:rPr lang="en-CA" sz="1400" b="0" dirty="0">
                  <a:solidFill>
                    <a:schemeClr val="tx1"/>
                  </a:solidFill>
                </a:rPr>
                <a:t>Engagement and Indigenous Consultation </a:t>
              </a:r>
            </a:p>
            <a:p>
              <a:pPr marL="278414" indent="-278414">
                <a:buFont typeface="Arial" panose="020B0604020202020204" pitchFamily="34" charset="0"/>
                <a:buChar char="•"/>
              </a:pPr>
              <a:r>
                <a:rPr lang="en-CA" sz="1400" b="0" dirty="0">
                  <a:solidFill>
                    <a:schemeClr val="tx1"/>
                  </a:solidFill>
                </a:rPr>
                <a:t>Construction &amp; Construction Monitoring</a:t>
              </a:r>
              <a:endParaRPr lang="en-CA" sz="1364" b="0" dirty="0">
                <a:solidFill>
                  <a:schemeClr val="tx1"/>
                </a:solidFill>
                <a:cs typeface="Calibri"/>
              </a:endParaRPr>
            </a:p>
            <a:p>
              <a:pPr marL="278414" indent="-278414">
                <a:buFont typeface="Arial" panose="020B0604020202020204" pitchFamily="34" charset="0"/>
                <a:buChar char="•"/>
                <a:defRPr/>
              </a:pPr>
              <a:endParaRPr lang="fr-FR" sz="1364" b="0" dirty="0">
                <a:solidFill>
                  <a:schemeClr val="tx1"/>
                </a:solidFill>
              </a:endParaRPr>
            </a:p>
          </p:txBody>
        </p:sp>
        <p:sp>
          <p:nvSpPr>
            <p:cNvPr id="16" name="Espace réservé du texte 67">
              <a:extLst>
                <a:ext uri="{FF2B5EF4-FFF2-40B4-BE49-F238E27FC236}">
                  <a16:creationId xmlns:a16="http://schemas.microsoft.com/office/drawing/2014/main" id="{DF68D21B-9BE2-E98F-5BA7-2F2FC951D0D5}"/>
                </a:ext>
              </a:extLst>
            </p:cNvPr>
            <p:cNvSpPr txBox="1">
              <a:spLocks/>
            </p:cNvSpPr>
            <p:nvPr/>
          </p:nvSpPr>
          <p:spPr>
            <a:xfrm>
              <a:off x="9310246" y="3176106"/>
              <a:ext cx="2443945" cy="368946"/>
            </a:xfrm>
            <a:prstGeom prst="rect">
              <a:avLst/>
            </a:prstGeom>
          </p:spPr>
          <p:txBody>
            <a:bodyPr lIns="89094" tIns="44547" rIns="89094" bIns="44547"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990575" indent="-380990"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2pPr>
              <a:lvl3pPr marL="1523962"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3pPr>
              <a:lvl4pPr marL="2133547"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4pPr>
              <a:lvl5pPr marL="2743131" indent="-304792" algn="l" defTabSz="1219170" rtl="0" eaLnBrk="1" latinLnBrk="0" hangingPunct="1">
                <a:spcBef>
                  <a:spcPct val="20000"/>
                </a:spcBef>
                <a:buFont typeface="Arial" pitchFamily="34" charset="0"/>
                <a:buChar char="»"/>
                <a:defRPr sz="2800" b="1" kern="1200">
                  <a:solidFill>
                    <a:srgbClr val="B4001B"/>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defRPr/>
              </a:pPr>
              <a:endParaRPr lang="fr-FR" sz="1364" b="0" dirty="0">
                <a:solidFill>
                  <a:schemeClr val="tx1"/>
                </a:solidFill>
              </a:endParaRPr>
            </a:p>
          </p:txBody>
        </p:sp>
        <p:cxnSp>
          <p:nvCxnSpPr>
            <p:cNvPr id="17" name="Connecteur droit 42">
              <a:extLst>
                <a:ext uri="{FF2B5EF4-FFF2-40B4-BE49-F238E27FC236}">
                  <a16:creationId xmlns:a16="http://schemas.microsoft.com/office/drawing/2014/main" id="{E3C71447-254E-CC56-3AB5-396158D54F98}"/>
                </a:ext>
              </a:extLst>
            </p:cNvPr>
            <p:cNvCxnSpPr>
              <a:cxnSpLocks/>
            </p:cNvCxnSpPr>
            <p:nvPr/>
          </p:nvCxnSpPr>
          <p:spPr>
            <a:xfrm flipV="1">
              <a:off x="922357" y="2414339"/>
              <a:ext cx="8376214" cy="10789"/>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grpSp>
          <p:nvGrpSpPr>
            <p:cNvPr id="18" name="Groupe 37">
              <a:extLst>
                <a:ext uri="{FF2B5EF4-FFF2-40B4-BE49-F238E27FC236}">
                  <a16:creationId xmlns:a16="http://schemas.microsoft.com/office/drawing/2014/main" id="{83B5EDD4-6E8A-6F1C-0510-9A2C26AF2139}"/>
                </a:ext>
              </a:extLst>
            </p:cNvPr>
            <p:cNvGrpSpPr/>
            <p:nvPr/>
          </p:nvGrpSpPr>
          <p:grpSpPr>
            <a:xfrm>
              <a:off x="9172379" y="2351213"/>
              <a:ext cx="137866" cy="3013427"/>
              <a:chOff x="927273" y="2494580"/>
              <a:chExt cx="137866" cy="3013427"/>
            </a:xfrm>
          </p:grpSpPr>
          <p:cxnSp>
            <p:nvCxnSpPr>
              <p:cNvPr id="50" name="Connecteur droit 38">
                <a:extLst>
                  <a:ext uri="{FF2B5EF4-FFF2-40B4-BE49-F238E27FC236}">
                    <a16:creationId xmlns:a16="http://schemas.microsoft.com/office/drawing/2014/main" id="{665A2710-FE15-0C9F-BEEC-CE0498BBED61}"/>
                  </a:ext>
                </a:extLst>
              </p:cNvPr>
              <p:cNvCxnSpPr>
                <a:cxnSpLocks/>
              </p:cNvCxnSpPr>
              <p:nvPr userDrawn="1"/>
            </p:nvCxnSpPr>
            <p:spPr>
              <a:xfrm>
                <a:off x="979060" y="2559418"/>
                <a:ext cx="17758" cy="2911126"/>
              </a:xfrm>
              <a:prstGeom prst="line">
                <a:avLst/>
              </a:prstGeom>
              <a:ln/>
            </p:spPr>
            <p:style>
              <a:lnRef idx="1">
                <a:schemeClr val="accent1"/>
              </a:lnRef>
              <a:fillRef idx="0">
                <a:schemeClr val="accent1"/>
              </a:fillRef>
              <a:effectRef idx="0">
                <a:schemeClr val="accent1"/>
              </a:effectRef>
              <a:fontRef idx="minor">
                <a:schemeClr val="tx1"/>
              </a:fontRef>
            </p:style>
          </p:cxnSp>
          <p:sp>
            <p:nvSpPr>
              <p:cNvPr id="51" name="Ovale 39">
                <a:extLst>
                  <a:ext uri="{FF2B5EF4-FFF2-40B4-BE49-F238E27FC236}">
                    <a16:creationId xmlns:a16="http://schemas.microsoft.com/office/drawing/2014/main" id="{80228AA2-3810-3845-4352-877F7ECB90A2}"/>
                  </a:ext>
                </a:extLst>
              </p:cNvPr>
              <p:cNvSpPr/>
              <p:nvPr userDrawn="1"/>
            </p:nvSpPr>
            <p:spPr>
              <a:xfrm>
                <a:off x="927273" y="2494580"/>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52" name="Ovale 40">
                <a:extLst>
                  <a:ext uri="{FF2B5EF4-FFF2-40B4-BE49-F238E27FC236}">
                    <a16:creationId xmlns:a16="http://schemas.microsoft.com/office/drawing/2014/main" id="{DA2E6DC6-2CD7-B3EF-DCAF-0938DD0D5F92}"/>
                  </a:ext>
                </a:extLst>
              </p:cNvPr>
              <p:cNvSpPr/>
              <p:nvPr userDrawn="1"/>
            </p:nvSpPr>
            <p:spPr>
              <a:xfrm>
                <a:off x="927979" y="5378096"/>
                <a:ext cx="137160" cy="129911"/>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cxnSp>
          <p:nvCxnSpPr>
            <p:cNvPr id="19" name="Connecteur droit 43">
              <a:extLst>
                <a:ext uri="{FF2B5EF4-FFF2-40B4-BE49-F238E27FC236}">
                  <a16:creationId xmlns:a16="http://schemas.microsoft.com/office/drawing/2014/main" id="{814AE33C-3D7F-0AB0-C79A-2A18A1D2D4DA}"/>
                </a:ext>
              </a:extLst>
            </p:cNvPr>
            <p:cNvCxnSpPr>
              <a:cxnSpLocks/>
              <a:endCxn id="39" idx="6"/>
            </p:cNvCxnSpPr>
            <p:nvPr/>
          </p:nvCxnSpPr>
          <p:spPr>
            <a:xfrm>
              <a:off x="813989" y="2787948"/>
              <a:ext cx="8506317" cy="1842"/>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e 64">
              <a:extLst>
                <a:ext uri="{FF2B5EF4-FFF2-40B4-BE49-F238E27FC236}">
                  <a16:creationId xmlns:a16="http://schemas.microsoft.com/office/drawing/2014/main" id="{FCBFE531-CF14-10E1-A6A1-1E1731CC01ED}"/>
                </a:ext>
              </a:extLst>
            </p:cNvPr>
            <p:cNvGrpSpPr/>
            <p:nvPr/>
          </p:nvGrpSpPr>
          <p:grpSpPr>
            <a:xfrm>
              <a:off x="813989" y="2331516"/>
              <a:ext cx="137162" cy="2999323"/>
              <a:chOff x="882915" y="2453736"/>
              <a:chExt cx="137162" cy="2999323"/>
            </a:xfrm>
          </p:grpSpPr>
          <p:cxnSp>
            <p:nvCxnSpPr>
              <p:cNvPr id="47" name="Connecteur droit 20">
                <a:extLst>
                  <a:ext uri="{FF2B5EF4-FFF2-40B4-BE49-F238E27FC236}">
                    <a16:creationId xmlns:a16="http://schemas.microsoft.com/office/drawing/2014/main" id="{573ADC93-B4BF-E9BD-C327-37DF32F7C442}"/>
                  </a:ext>
                </a:extLst>
              </p:cNvPr>
              <p:cNvCxnSpPr/>
              <p:nvPr userDrawn="1"/>
            </p:nvCxnSpPr>
            <p:spPr>
              <a:xfrm>
                <a:off x="951497" y="2522316"/>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48" name="Ovale 22">
                <a:extLst>
                  <a:ext uri="{FF2B5EF4-FFF2-40B4-BE49-F238E27FC236}">
                    <a16:creationId xmlns:a16="http://schemas.microsoft.com/office/drawing/2014/main" id="{7586C83D-CB81-E94A-C2A2-E2D029CCBD68}"/>
                  </a:ext>
                </a:extLst>
              </p:cNvPr>
              <p:cNvSpPr/>
              <p:nvPr userDrawn="1"/>
            </p:nvSpPr>
            <p:spPr>
              <a:xfrm>
                <a:off x="882915" y="245373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49" name="Ovale 23">
                <a:extLst>
                  <a:ext uri="{FF2B5EF4-FFF2-40B4-BE49-F238E27FC236}">
                    <a16:creationId xmlns:a16="http://schemas.microsoft.com/office/drawing/2014/main" id="{DAC12DE3-EF64-CAE4-88EE-8B8DB020987C}"/>
                  </a:ext>
                </a:extLst>
              </p:cNvPr>
              <p:cNvSpPr/>
              <p:nvPr userDrawn="1"/>
            </p:nvSpPr>
            <p:spPr>
              <a:xfrm>
                <a:off x="882917" y="5315899"/>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1" name="Groupe 48">
              <a:extLst>
                <a:ext uri="{FF2B5EF4-FFF2-40B4-BE49-F238E27FC236}">
                  <a16:creationId xmlns:a16="http://schemas.microsoft.com/office/drawing/2014/main" id="{F22531EE-1574-78A0-24E2-FFB38D99AED8}"/>
                </a:ext>
              </a:extLst>
            </p:cNvPr>
            <p:cNvGrpSpPr/>
            <p:nvPr/>
          </p:nvGrpSpPr>
          <p:grpSpPr>
            <a:xfrm>
              <a:off x="765191" y="2673029"/>
              <a:ext cx="265176" cy="265176"/>
              <a:chOff x="833180" y="2837353"/>
              <a:chExt cx="265176" cy="265176"/>
            </a:xfrm>
          </p:grpSpPr>
          <p:sp>
            <p:nvSpPr>
              <p:cNvPr id="45" name="Ovale 46">
                <a:extLst>
                  <a:ext uri="{FF2B5EF4-FFF2-40B4-BE49-F238E27FC236}">
                    <a16:creationId xmlns:a16="http://schemas.microsoft.com/office/drawing/2014/main" id="{89F175A7-2FC3-E04D-AD3D-DB27BA135857}"/>
                  </a:ext>
                </a:extLst>
              </p:cNvPr>
              <p:cNvSpPr/>
              <p:nvPr userDrawn="1"/>
            </p:nvSpPr>
            <p:spPr>
              <a:xfrm>
                <a:off x="833180" y="2837353"/>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46" name="Ovale 47">
                <a:extLst>
                  <a:ext uri="{FF2B5EF4-FFF2-40B4-BE49-F238E27FC236}">
                    <a16:creationId xmlns:a16="http://schemas.microsoft.com/office/drawing/2014/main" id="{CC49F3EC-B85E-D441-E7AB-9C8F0021AAE5}"/>
                  </a:ext>
                </a:extLst>
              </p:cNvPr>
              <p:cNvSpPr/>
              <p:nvPr userDrawn="1"/>
            </p:nvSpPr>
            <p:spPr>
              <a:xfrm>
                <a:off x="890122" y="2892455"/>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2" name="Groupe 25">
              <a:extLst>
                <a:ext uri="{FF2B5EF4-FFF2-40B4-BE49-F238E27FC236}">
                  <a16:creationId xmlns:a16="http://schemas.microsoft.com/office/drawing/2014/main" id="{7E60D223-F412-A264-937C-CCA452F60647}"/>
                </a:ext>
              </a:extLst>
            </p:cNvPr>
            <p:cNvGrpSpPr/>
            <p:nvPr/>
          </p:nvGrpSpPr>
          <p:grpSpPr>
            <a:xfrm>
              <a:off x="2575979" y="2366109"/>
              <a:ext cx="152101" cy="2964730"/>
              <a:chOff x="550396" y="2509476"/>
              <a:chExt cx="152101" cy="2964730"/>
            </a:xfrm>
          </p:grpSpPr>
          <p:cxnSp>
            <p:nvCxnSpPr>
              <p:cNvPr id="42" name="Connecteur droit 26">
                <a:extLst>
                  <a:ext uri="{FF2B5EF4-FFF2-40B4-BE49-F238E27FC236}">
                    <a16:creationId xmlns:a16="http://schemas.microsoft.com/office/drawing/2014/main" id="{87A8CD77-DF0C-BF4E-B64D-EC1D7867E842}"/>
                  </a:ext>
                </a:extLst>
              </p:cNvPr>
              <p:cNvCxnSpPr/>
              <p:nvPr userDrawn="1"/>
            </p:nvCxnSpPr>
            <p:spPr>
              <a:xfrm>
                <a:off x="618977" y="2532229"/>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43" name="Ovale 27">
                <a:extLst>
                  <a:ext uri="{FF2B5EF4-FFF2-40B4-BE49-F238E27FC236}">
                    <a16:creationId xmlns:a16="http://schemas.microsoft.com/office/drawing/2014/main" id="{45A31F79-85E7-A2CC-B1E9-8C6012D5272C}"/>
                  </a:ext>
                </a:extLst>
              </p:cNvPr>
              <p:cNvSpPr/>
              <p:nvPr userDrawn="1"/>
            </p:nvSpPr>
            <p:spPr>
              <a:xfrm>
                <a:off x="565337" y="250947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44" name="Ovale 28">
                <a:extLst>
                  <a:ext uri="{FF2B5EF4-FFF2-40B4-BE49-F238E27FC236}">
                    <a16:creationId xmlns:a16="http://schemas.microsoft.com/office/drawing/2014/main" id="{1B3BB41D-CC65-EE06-CFAA-999E0386A945}"/>
                  </a:ext>
                </a:extLst>
              </p:cNvPr>
              <p:cNvSpPr/>
              <p:nvPr userDrawn="1"/>
            </p:nvSpPr>
            <p:spPr>
              <a:xfrm>
                <a:off x="550396"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3" name="Groupe 49">
              <a:extLst>
                <a:ext uri="{FF2B5EF4-FFF2-40B4-BE49-F238E27FC236}">
                  <a16:creationId xmlns:a16="http://schemas.microsoft.com/office/drawing/2014/main" id="{8B373455-A845-A31B-8ECA-D49DEB80B9E5}"/>
                </a:ext>
              </a:extLst>
            </p:cNvPr>
            <p:cNvGrpSpPr/>
            <p:nvPr/>
          </p:nvGrpSpPr>
          <p:grpSpPr>
            <a:xfrm>
              <a:off x="2518612" y="2649774"/>
              <a:ext cx="265176" cy="265176"/>
              <a:chOff x="490273" y="2814098"/>
              <a:chExt cx="265176" cy="265176"/>
            </a:xfrm>
          </p:grpSpPr>
          <p:sp>
            <p:nvSpPr>
              <p:cNvPr id="40" name="Ovale 50">
                <a:extLst>
                  <a:ext uri="{FF2B5EF4-FFF2-40B4-BE49-F238E27FC236}">
                    <a16:creationId xmlns:a16="http://schemas.microsoft.com/office/drawing/2014/main" id="{306BBF6E-C0BE-9987-957C-EE372A1B1B19}"/>
                  </a:ext>
                </a:extLst>
              </p:cNvPr>
              <p:cNvSpPr/>
              <p:nvPr userDrawn="1"/>
            </p:nvSpPr>
            <p:spPr>
              <a:xfrm>
                <a:off x="490273" y="281409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41" name="Ovale 51">
                <a:extLst>
                  <a:ext uri="{FF2B5EF4-FFF2-40B4-BE49-F238E27FC236}">
                    <a16:creationId xmlns:a16="http://schemas.microsoft.com/office/drawing/2014/main" id="{3954F96E-C2FE-F28C-3133-5209C7A149FB}"/>
                  </a:ext>
                </a:extLst>
              </p:cNvPr>
              <p:cNvSpPr/>
              <p:nvPr userDrawn="1"/>
            </p:nvSpPr>
            <p:spPr>
              <a:xfrm>
                <a:off x="550513" y="2866807"/>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4" name="Groupe 52">
              <a:extLst>
                <a:ext uri="{FF2B5EF4-FFF2-40B4-BE49-F238E27FC236}">
                  <a16:creationId xmlns:a16="http://schemas.microsoft.com/office/drawing/2014/main" id="{6EB795FA-4586-B9CE-6C8E-78A8CB8302D0}"/>
                </a:ext>
              </a:extLst>
            </p:cNvPr>
            <p:cNvGrpSpPr/>
            <p:nvPr/>
          </p:nvGrpSpPr>
          <p:grpSpPr>
            <a:xfrm>
              <a:off x="9125648" y="2679939"/>
              <a:ext cx="248000" cy="231255"/>
              <a:chOff x="879604" y="2844263"/>
              <a:chExt cx="248000" cy="231255"/>
            </a:xfrm>
          </p:grpSpPr>
          <p:sp>
            <p:nvSpPr>
              <p:cNvPr id="38" name="Ovale 53">
                <a:extLst>
                  <a:ext uri="{FF2B5EF4-FFF2-40B4-BE49-F238E27FC236}">
                    <a16:creationId xmlns:a16="http://schemas.microsoft.com/office/drawing/2014/main" id="{47134470-1C06-7C0B-33D9-1BB66820415C}"/>
                  </a:ext>
                </a:extLst>
              </p:cNvPr>
              <p:cNvSpPr/>
              <p:nvPr userDrawn="1"/>
            </p:nvSpPr>
            <p:spPr>
              <a:xfrm>
                <a:off x="879604" y="2844263"/>
                <a:ext cx="248000" cy="2312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39" name="Ovale 54">
                <a:extLst>
                  <a:ext uri="{FF2B5EF4-FFF2-40B4-BE49-F238E27FC236}">
                    <a16:creationId xmlns:a16="http://schemas.microsoft.com/office/drawing/2014/main" id="{C509AB3C-6263-0BDD-D224-D9FD9696D089}"/>
                  </a:ext>
                </a:extLst>
              </p:cNvPr>
              <p:cNvSpPr/>
              <p:nvPr userDrawn="1"/>
            </p:nvSpPr>
            <p:spPr>
              <a:xfrm>
                <a:off x="945986" y="2888697"/>
                <a:ext cx="128277" cy="130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5" name="Groupe 29">
              <a:extLst>
                <a:ext uri="{FF2B5EF4-FFF2-40B4-BE49-F238E27FC236}">
                  <a16:creationId xmlns:a16="http://schemas.microsoft.com/office/drawing/2014/main" id="{40BB232A-FC5C-BFCE-382F-1AB2CED9542E}"/>
                </a:ext>
              </a:extLst>
            </p:cNvPr>
            <p:cNvGrpSpPr/>
            <p:nvPr/>
          </p:nvGrpSpPr>
          <p:grpSpPr>
            <a:xfrm>
              <a:off x="5002435" y="2361562"/>
              <a:ext cx="137735" cy="2969277"/>
              <a:chOff x="882342" y="2504929"/>
              <a:chExt cx="137735" cy="2969277"/>
            </a:xfrm>
          </p:grpSpPr>
          <p:cxnSp>
            <p:nvCxnSpPr>
              <p:cNvPr id="35" name="Connecteur droit 30">
                <a:extLst>
                  <a:ext uri="{FF2B5EF4-FFF2-40B4-BE49-F238E27FC236}">
                    <a16:creationId xmlns:a16="http://schemas.microsoft.com/office/drawing/2014/main" id="{8BD836F7-2BD5-AE0B-7DA7-2BDF29E38D29}"/>
                  </a:ext>
                </a:extLst>
              </p:cNvPr>
              <p:cNvCxnSpPr/>
              <p:nvPr userDrawn="1"/>
            </p:nvCxnSpPr>
            <p:spPr>
              <a:xfrm>
                <a:off x="951497" y="2543463"/>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36" name="Ovale 31">
                <a:extLst>
                  <a:ext uri="{FF2B5EF4-FFF2-40B4-BE49-F238E27FC236}">
                    <a16:creationId xmlns:a16="http://schemas.microsoft.com/office/drawing/2014/main" id="{DA1A9C3D-530D-5178-F947-BBEBE7CDB5F3}"/>
                  </a:ext>
                </a:extLst>
              </p:cNvPr>
              <p:cNvSpPr/>
              <p:nvPr userDrawn="1"/>
            </p:nvSpPr>
            <p:spPr>
              <a:xfrm>
                <a:off x="882342" y="2504929"/>
                <a:ext cx="137161"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37" name="Ovale 32">
                <a:extLst>
                  <a:ext uri="{FF2B5EF4-FFF2-40B4-BE49-F238E27FC236}">
                    <a16:creationId xmlns:a16="http://schemas.microsoft.com/office/drawing/2014/main" id="{4933B111-5587-9559-9B34-BF6292A14102}"/>
                  </a:ext>
                </a:extLst>
              </p:cNvPr>
              <p:cNvSpPr/>
              <p:nvPr userDrawn="1"/>
            </p:nvSpPr>
            <p:spPr>
              <a:xfrm>
                <a:off x="882917"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sp>
          <p:nvSpPr>
            <p:cNvPr id="26" name="Ovale 56">
              <a:extLst>
                <a:ext uri="{FF2B5EF4-FFF2-40B4-BE49-F238E27FC236}">
                  <a16:creationId xmlns:a16="http://schemas.microsoft.com/office/drawing/2014/main" id="{01966010-C1C2-47E1-223B-68D106245337}"/>
                </a:ext>
              </a:extLst>
            </p:cNvPr>
            <p:cNvSpPr/>
            <p:nvPr/>
          </p:nvSpPr>
          <p:spPr>
            <a:xfrm>
              <a:off x="4949744" y="2673029"/>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27" name="Ovale 57">
              <a:extLst>
                <a:ext uri="{FF2B5EF4-FFF2-40B4-BE49-F238E27FC236}">
                  <a16:creationId xmlns:a16="http://schemas.microsoft.com/office/drawing/2014/main" id="{DF811C4A-107D-4122-61DA-88A8B0BAA556}"/>
                </a:ext>
              </a:extLst>
            </p:cNvPr>
            <p:cNvSpPr/>
            <p:nvPr/>
          </p:nvSpPr>
          <p:spPr>
            <a:xfrm>
              <a:off x="4998571" y="2726384"/>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nvGrpSpPr>
            <p:cNvPr id="28" name="Groupe 33">
              <a:extLst>
                <a:ext uri="{FF2B5EF4-FFF2-40B4-BE49-F238E27FC236}">
                  <a16:creationId xmlns:a16="http://schemas.microsoft.com/office/drawing/2014/main" id="{F179FB66-E9C4-527F-6945-3B45F75F8104}"/>
                </a:ext>
              </a:extLst>
            </p:cNvPr>
            <p:cNvGrpSpPr/>
            <p:nvPr/>
          </p:nvGrpSpPr>
          <p:grpSpPr>
            <a:xfrm>
              <a:off x="7096945" y="2347471"/>
              <a:ext cx="137735" cy="2983368"/>
              <a:chOff x="882342" y="2490838"/>
              <a:chExt cx="137735" cy="2983368"/>
            </a:xfrm>
          </p:grpSpPr>
          <p:cxnSp>
            <p:nvCxnSpPr>
              <p:cNvPr id="32" name="Connecteur droit 34">
                <a:extLst>
                  <a:ext uri="{FF2B5EF4-FFF2-40B4-BE49-F238E27FC236}">
                    <a16:creationId xmlns:a16="http://schemas.microsoft.com/office/drawing/2014/main" id="{FDE978F9-7213-5145-384A-BEB0F0970593}"/>
                  </a:ext>
                </a:extLst>
              </p:cNvPr>
              <p:cNvCxnSpPr/>
              <p:nvPr userDrawn="1"/>
            </p:nvCxnSpPr>
            <p:spPr>
              <a:xfrm>
                <a:off x="951497" y="2543463"/>
                <a:ext cx="0" cy="2898648"/>
              </a:xfrm>
              <a:prstGeom prst="line">
                <a:avLst/>
              </a:prstGeom>
              <a:ln/>
            </p:spPr>
            <p:style>
              <a:lnRef idx="1">
                <a:schemeClr val="accent1"/>
              </a:lnRef>
              <a:fillRef idx="0">
                <a:schemeClr val="accent1"/>
              </a:fillRef>
              <a:effectRef idx="0">
                <a:schemeClr val="accent1"/>
              </a:effectRef>
              <a:fontRef idx="minor">
                <a:schemeClr val="tx1"/>
              </a:fontRef>
            </p:style>
          </p:cxnSp>
          <p:sp>
            <p:nvSpPr>
              <p:cNvPr id="33" name="Ovale 35">
                <a:extLst>
                  <a:ext uri="{FF2B5EF4-FFF2-40B4-BE49-F238E27FC236}">
                    <a16:creationId xmlns:a16="http://schemas.microsoft.com/office/drawing/2014/main" id="{FDE55F69-C660-EFE1-4996-4F8EAD1FB6AF}"/>
                  </a:ext>
                </a:extLst>
              </p:cNvPr>
              <p:cNvSpPr/>
              <p:nvPr userDrawn="1"/>
            </p:nvSpPr>
            <p:spPr>
              <a:xfrm>
                <a:off x="882342" y="2490838"/>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34" name="Ovale 36">
                <a:extLst>
                  <a:ext uri="{FF2B5EF4-FFF2-40B4-BE49-F238E27FC236}">
                    <a16:creationId xmlns:a16="http://schemas.microsoft.com/office/drawing/2014/main" id="{838E4DAF-CE24-BC4D-B052-118ABDA7E41B}"/>
                  </a:ext>
                </a:extLst>
              </p:cNvPr>
              <p:cNvSpPr/>
              <p:nvPr userDrawn="1"/>
            </p:nvSpPr>
            <p:spPr>
              <a:xfrm>
                <a:off x="882917" y="5337046"/>
                <a:ext cx="137160" cy="1371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nvGrpSpPr>
            <p:cNvPr id="29" name="Groupe 58">
              <a:extLst>
                <a:ext uri="{FF2B5EF4-FFF2-40B4-BE49-F238E27FC236}">
                  <a16:creationId xmlns:a16="http://schemas.microsoft.com/office/drawing/2014/main" id="{2BE1BCE3-BB71-2416-EAAC-B5FDC83A6480}"/>
                </a:ext>
              </a:extLst>
            </p:cNvPr>
            <p:cNvGrpSpPr/>
            <p:nvPr/>
          </p:nvGrpSpPr>
          <p:grpSpPr>
            <a:xfrm>
              <a:off x="7032898" y="2679938"/>
              <a:ext cx="265176" cy="265176"/>
              <a:chOff x="818293" y="2843588"/>
              <a:chExt cx="265176" cy="265176"/>
            </a:xfrm>
          </p:grpSpPr>
          <p:sp>
            <p:nvSpPr>
              <p:cNvPr id="30" name="Ovale 59">
                <a:extLst>
                  <a:ext uri="{FF2B5EF4-FFF2-40B4-BE49-F238E27FC236}">
                    <a16:creationId xmlns:a16="http://schemas.microsoft.com/office/drawing/2014/main" id="{403AD43B-C0DC-0799-D7F0-F4018AACD03E}"/>
                  </a:ext>
                </a:extLst>
              </p:cNvPr>
              <p:cNvSpPr/>
              <p:nvPr userDrawn="1"/>
            </p:nvSpPr>
            <p:spPr>
              <a:xfrm>
                <a:off x="818293" y="284358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sp>
            <p:nvSpPr>
              <p:cNvPr id="31" name="Ovale 60">
                <a:extLst>
                  <a:ext uri="{FF2B5EF4-FFF2-40B4-BE49-F238E27FC236}">
                    <a16:creationId xmlns:a16="http://schemas.microsoft.com/office/drawing/2014/main" id="{B6CC6043-B646-EC9A-ED5C-833DA93D8772}"/>
                  </a:ext>
                </a:extLst>
              </p:cNvPr>
              <p:cNvSpPr/>
              <p:nvPr userDrawn="1"/>
            </p:nvSpPr>
            <p:spPr>
              <a:xfrm>
                <a:off x="883114" y="2900688"/>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094" tIns="44547" rIns="89094" bIns="44547" numCol="1" spcCol="0" rtlCol="0" fromWordArt="0" anchor="ctr" anchorCtr="0" forceAA="0" compatLnSpc="1">
                <a:prstTxWarp prst="textNoShape">
                  <a:avLst/>
                </a:prstTxWarp>
                <a:noAutofit/>
              </a:bodyPr>
              <a:lstStyle/>
              <a:p>
                <a:pPr algn="ctr" rtl="0"/>
                <a:endParaRPr lang="fr-FR" sz="1754" dirty="0"/>
              </a:p>
            </p:txBody>
          </p:sp>
        </p:grpSp>
      </p:grpSp>
    </p:spTree>
    <p:extLst>
      <p:ext uri="{BB962C8B-B14F-4D97-AF65-F5344CB8AC3E}">
        <p14:creationId xmlns:p14="http://schemas.microsoft.com/office/powerpoint/2010/main" val="320109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7F7DB-AA18-40A2-5F14-85B1EEA26D2D}"/>
            </a:ext>
          </a:extLst>
        </p:cNvPr>
        <p:cNvGrpSpPr/>
        <p:nvPr/>
      </p:nvGrpSpPr>
      <p:grpSpPr>
        <a:xfrm>
          <a:off x="0" y="0"/>
          <a:ext cx="0" cy="0"/>
          <a:chOff x="0" y="0"/>
          <a:chExt cx="0" cy="0"/>
        </a:xfrm>
      </p:grpSpPr>
      <p:pic>
        <p:nvPicPr>
          <p:cNvPr id="9" name="Picture 8" descr="A landscape with a hill and a body of water&#10;&#10;Description automatically generated">
            <a:extLst>
              <a:ext uri="{FF2B5EF4-FFF2-40B4-BE49-F238E27FC236}">
                <a16:creationId xmlns:a16="http://schemas.microsoft.com/office/drawing/2014/main" id="{82C3FA6F-AA83-2545-CE62-11508EC3206F}"/>
              </a:ext>
            </a:extLst>
          </p:cNvPr>
          <p:cNvPicPr>
            <a:picLocks noChangeAspect="1"/>
          </p:cNvPicPr>
          <p:nvPr/>
        </p:nvPicPr>
        <p:blipFill>
          <a:blip r:embed="rId3"/>
          <a:stretch>
            <a:fillRect/>
          </a:stretch>
        </p:blipFill>
        <p:spPr>
          <a:xfrm>
            <a:off x="8398042" y="1590651"/>
            <a:ext cx="3202322" cy="1810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B49CED5-2DD6-D446-6678-40B1F8610B9E}"/>
              </a:ext>
            </a:extLst>
          </p:cNvPr>
          <p:cNvSpPr>
            <a:spLocks noGrp="1"/>
          </p:cNvSpPr>
          <p:nvPr>
            <p:ph type="title"/>
          </p:nvPr>
        </p:nvSpPr>
        <p:spPr>
          <a:xfrm>
            <a:off x="422000" y="312967"/>
            <a:ext cx="11358269" cy="1140090"/>
          </a:xfrm>
        </p:spPr>
        <p:txBody>
          <a:bodyPr vert="horz" lIns="91440" tIns="45720" rIns="91440" bIns="45720" rtlCol="0" anchor="ctr">
            <a:noAutofit/>
          </a:bodyPr>
          <a:lstStyle/>
          <a:p>
            <a:pPr algn="l"/>
            <a:r>
              <a:rPr lang="en-US" sz="4400" b="1" kern="1200" dirty="0">
                <a:latin typeface="+mj-lt"/>
                <a:ea typeface="+mj-ea"/>
                <a:cs typeface="+mj-cs"/>
              </a:rPr>
              <a:t>Socio-Economic Mitigation Related Engagement</a:t>
            </a:r>
          </a:p>
        </p:txBody>
      </p:sp>
      <p:sp>
        <p:nvSpPr>
          <p:cNvPr id="5" name="Content Placeholder 4">
            <a:extLst>
              <a:ext uri="{FF2B5EF4-FFF2-40B4-BE49-F238E27FC236}">
                <a16:creationId xmlns:a16="http://schemas.microsoft.com/office/drawing/2014/main" id="{418E91EE-3C1A-F4E8-AF33-A68BE086FF84}"/>
              </a:ext>
            </a:extLst>
          </p:cNvPr>
          <p:cNvSpPr>
            <a:spLocks noGrp="1"/>
          </p:cNvSpPr>
          <p:nvPr>
            <p:ph sz="half" idx="2"/>
          </p:nvPr>
        </p:nvSpPr>
        <p:spPr>
          <a:xfrm>
            <a:off x="422000" y="1274173"/>
            <a:ext cx="7121800" cy="4946153"/>
          </a:xfrm>
        </p:spPr>
        <p:txBody>
          <a:bodyPr vert="horz" lIns="91440" tIns="45720" rIns="91440" bIns="45720" rtlCol="0" anchor="t">
            <a:normAutofit lnSpcReduction="10000"/>
          </a:bodyPr>
          <a:lstStyle/>
          <a:p>
            <a:pPr marL="342900" indent="-342900" defTabSz="1187897">
              <a:spcBef>
                <a:spcPts val="400"/>
              </a:spcBef>
              <a:buFont typeface="Arial"/>
              <a:buChar char="•"/>
            </a:pPr>
            <a:r>
              <a:rPr lang="en-US" sz="2400" dirty="0"/>
              <a:t>Engagement</a:t>
            </a:r>
            <a:r>
              <a:rPr lang="en-US" sz="2400" dirty="0">
                <a:cs typeface="Calibri"/>
              </a:rPr>
              <a:t> on Community Readiness Strategy began May 2024 and is ongoing</a:t>
            </a:r>
          </a:p>
          <a:p>
            <a:pPr marL="342000" indent="-342000"/>
            <a:r>
              <a:rPr lang="en-CA" sz="2400" dirty="0"/>
              <a:t>Objectives include:</a:t>
            </a:r>
            <a:endParaRPr lang="en-US" sz="2400" dirty="0">
              <a:cs typeface="Calibri"/>
            </a:endParaRPr>
          </a:p>
          <a:p>
            <a:pPr marL="804545" lvl="1" indent="-285750">
              <a:spcBef>
                <a:spcPts val="300"/>
              </a:spcBef>
              <a:buChar char="•"/>
            </a:pPr>
            <a:r>
              <a:rPr lang="en-CA" sz="1600" dirty="0"/>
              <a:t>Introducing proposed Community Readiness Strategy, including MVH Corridor Working Group, Sub-Working Groups and Plans </a:t>
            </a:r>
            <a:endParaRPr lang="en-CA" sz="1600" dirty="0">
              <a:cs typeface="Calibri"/>
            </a:endParaRPr>
          </a:p>
          <a:p>
            <a:pPr marL="804545" lvl="1" indent="-285750">
              <a:spcBef>
                <a:spcPts val="300"/>
              </a:spcBef>
              <a:buChar char="•"/>
            </a:pPr>
            <a:r>
              <a:rPr lang="en-CA" sz="1600" dirty="0"/>
              <a:t>Gathering feedback and comments on potential changes</a:t>
            </a:r>
            <a:endParaRPr lang="en-CA" sz="1600" dirty="0">
              <a:cs typeface="Calibri"/>
            </a:endParaRPr>
          </a:p>
          <a:p>
            <a:pPr marL="804545" lvl="1" indent="-285750">
              <a:spcBef>
                <a:spcPts val="300"/>
              </a:spcBef>
              <a:buChar char="•"/>
            </a:pPr>
            <a:r>
              <a:rPr lang="en-CA" sz="1600" dirty="0"/>
              <a:t>Identifying any additional measures to address potential socio-economic effects</a:t>
            </a:r>
            <a:endParaRPr lang="en-CA" sz="1600" dirty="0">
              <a:cs typeface="Calibri"/>
            </a:endParaRPr>
          </a:p>
          <a:p>
            <a:pPr marL="342000" indent="-342000">
              <a:spcBef>
                <a:spcPts val="300"/>
              </a:spcBef>
              <a:spcAft>
                <a:spcPts val="300"/>
              </a:spcAft>
            </a:pPr>
            <a:r>
              <a:rPr lang="en-CA" sz="2400" dirty="0"/>
              <a:t>Engagement to date indicates:</a:t>
            </a:r>
            <a:endParaRPr lang="en-CA" sz="2400" dirty="0">
              <a:cs typeface="Calibri"/>
            </a:endParaRPr>
          </a:p>
          <a:p>
            <a:pPr marL="804545" lvl="1" indent="-283210">
              <a:spcBef>
                <a:spcPts val="300"/>
              </a:spcBef>
              <a:spcAft>
                <a:spcPts val="300"/>
              </a:spcAft>
              <a:buChar char="•"/>
            </a:pPr>
            <a:r>
              <a:rPr lang="en-CA" sz="1600" dirty="0"/>
              <a:t>Community Readiness Strategy addresses right issues</a:t>
            </a:r>
            <a:endParaRPr lang="en-CA" sz="1600" dirty="0">
              <a:cs typeface="Calibri"/>
            </a:endParaRPr>
          </a:p>
          <a:p>
            <a:pPr marL="804545" lvl="1" indent="-283210">
              <a:spcBef>
                <a:spcPts val="300"/>
              </a:spcBef>
              <a:spcAft>
                <a:spcPts val="300"/>
              </a:spcAft>
              <a:buChar char="•"/>
            </a:pPr>
            <a:r>
              <a:rPr lang="en-CA" sz="1600" dirty="0"/>
              <a:t>General support for MVH Corridor Working Group and Sub-Working Groups</a:t>
            </a:r>
            <a:endParaRPr lang="en-CA" sz="1600" dirty="0">
              <a:cs typeface="Calibri"/>
            </a:endParaRPr>
          </a:p>
          <a:p>
            <a:pPr marL="804545" lvl="1" indent="-283210">
              <a:spcBef>
                <a:spcPts val="300"/>
              </a:spcBef>
              <a:spcAft>
                <a:spcPts val="300"/>
              </a:spcAft>
              <a:buChar char="•"/>
            </a:pPr>
            <a:r>
              <a:rPr lang="en-CA" sz="1600" dirty="0"/>
              <a:t>More time needed to prepare and develop (sooner than ‘1 year prior to construction’)</a:t>
            </a:r>
            <a:endParaRPr lang="en-CA" sz="1600" dirty="0">
              <a:cs typeface="Calibri"/>
            </a:endParaRPr>
          </a:p>
          <a:p>
            <a:pPr marL="804545" lvl="1" indent="-283210">
              <a:spcBef>
                <a:spcPts val="300"/>
              </a:spcBef>
              <a:spcAft>
                <a:spcPts val="300"/>
              </a:spcAft>
              <a:buChar char="•"/>
            </a:pPr>
            <a:r>
              <a:rPr lang="en-CA" sz="1600" dirty="0"/>
              <a:t>Community voices (youth, elders) need to be reflected</a:t>
            </a:r>
            <a:endParaRPr lang="en-CA" sz="1600" dirty="0">
              <a:cs typeface="Calibri"/>
            </a:endParaRPr>
          </a:p>
          <a:p>
            <a:pPr marL="804545" lvl="1" indent="-283210">
              <a:spcBef>
                <a:spcPts val="300"/>
              </a:spcBef>
              <a:spcAft>
                <a:spcPts val="300"/>
              </a:spcAft>
              <a:buChar char="•"/>
            </a:pPr>
            <a:r>
              <a:rPr lang="en-CA" sz="1600" dirty="0"/>
              <a:t>Need to work with communities to determine representatives and focus</a:t>
            </a:r>
            <a:endParaRPr lang="en-CA" sz="1600" dirty="0">
              <a:cs typeface="Calibri"/>
            </a:endParaRPr>
          </a:p>
          <a:p>
            <a:pPr marL="342900" indent="-342900">
              <a:spcBef>
                <a:spcPts val="1000"/>
              </a:spcBef>
              <a:spcAft>
                <a:spcPts val="1000"/>
              </a:spcAft>
              <a:buFont typeface="Arial" panose="020B0604020202020204" pitchFamily="34" charset="0"/>
              <a:buChar char="•"/>
            </a:pPr>
            <a:endParaRPr lang="en-CA" sz="2600" dirty="0">
              <a:cs typeface="Calibri"/>
            </a:endParaRPr>
          </a:p>
          <a:p>
            <a:pPr marL="445135" indent="-445135"/>
            <a:endParaRPr lang="en-CA" dirty="0">
              <a:cs typeface="Calibri"/>
            </a:endParaRPr>
          </a:p>
        </p:txBody>
      </p:sp>
      <p:pic>
        <p:nvPicPr>
          <p:cNvPr id="7" name="Picture 6" descr="A diagram of a project&#10;&#10;Description automatically generated">
            <a:extLst>
              <a:ext uri="{FF2B5EF4-FFF2-40B4-BE49-F238E27FC236}">
                <a16:creationId xmlns:a16="http://schemas.microsoft.com/office/drawing/2014/main" id="{D6ACE7F2-F3BA-8598-87D3-3E595E95E4AB}"/>
              </a:ext>
            </a:extLst>
          </p:cNvPr>
          <p:cNvPicPr>
            <a:picLocks noChangeAspect="1"/>
          </p:cNvPicPr>
          <p:nvPr/>
        </p:nvPicPr>
        <p:blipFill>
          <a:blip r:embed="rId4"/>
          <a:stretch>
            <a:fillRect/>
          </a:stretch>
        </p:blipFill>
        <p:spPr>
          <a:xfrm>
            <a:off x="7916779" y="2753594"/>
            <a:ext cx="2989798" cy="1680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pic>
        <p:nvPicPr>
          <p:cNvPr id="6" name="Content Placeholder 5" descr="A diagram of a community&#10;&#10;Description automatically generated">
            <a:extLst>
              <a:ext uri="{FF2B5EF4-FFF2-40B4-BE49-F238E27FC236}">
                <a16:creationId xmlns:a16="http://schemas.microsoft.com/office/drawing/2014/main" id="{D122D6C5-88D9-DDD3-049C-6E0DDF767D71}"/>
              </a:ext>
            </a:extLst>
          </p:cNvPr>
          <p:cNvPicPr>
            <a:picLocks noGrp="1" noChangeAspect="1"/>
          </p:cNvPicPr>
          <p:nvPr>
            <p:ph sz="half" idx="1"/>
          </p:nvPr>
        </p:nvPicPr>
        <p:blipFill>
          <a:blip r:embed="rId5"/>
          <a:stretch>
            <a:fillRect/>
          </a:stretch>
        </p:blipFill>
        <p:spPr>
          <a:xfrm>
            <a:off x="7222991" y="3649555"/>
            <a:ext cx="2989798" cy="166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sp>
        <p:nvSpPr>
          <p:cNvPr id="3" name="Slide Number Placeholder 3">
            <a:extLst>
              <a:ext uri="{FF2B5EF4-FFF2-40B4-BE49-F238E27FC236}">
                <a16:creationId xmlns:a16="http://schemas.microsoft.com/office/drawing/2014/main" id="{E7D8BD0F-E525-3E7B-32A4-C55208AC9A98}"/>
              </a:ext>
            </a:extLst>
          </p:cNvPr>
          <p:cNvSpPr>
            <a:spLocks noGrp="1"/>
          </p:cNvSpPr>
          <p:nvPr>
            <p:ph type="sldNum" sz="quarter" idx="10"/>
          </p:nvPr>
        </p:nvSpPr>
        <p:spPr>
          <a:xfrm>
            <a:off x="9008441" y="6399283"/>
            <a:ext cx="2771828" cy="365250"/>
          </a:xfrm>
        </p:spPr>
        <p:txBody>
          <a:bodyPr/>
          <a:lstStyle/>
          <a:p>
            <a:fld id="{246E4F03-9AE7-4954-8E54-3B5137041FEA}" type="slidenum">
              <a:rPr lang="en-US" smtClean="0"/>
              <a:pPr/>
              <a:t>14</a:t>
            </a:fld>
            <a:endParaRPr lang="en-US" dirty="0"/>
          </a:p>
        </p:txBody>
      </p:sp>
    </p:spTree>
    <p:extLst>
      <p:ext uri="{BB962C8B-B14F-4D97-AF65-F5344CB8AC3E}">
        <p14:creationId xmlns:p14="http://schemas.microsoft.com/office/powerpoint/2010/main" val="109566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689193-21A3-C657-0B2C-27B8199E9486}"/>
              </a:ext>
            </a:extLst>
          </p:cNvPr>
          <p:cNvSpPr>
            <a:spLocks noGrp="1"/>
          </p:cNvSpPr>
          <p:nvPr>
            <p:ph type="title"/>
          </p:nvPr>
        </p:nvSpPr>
        <p:spPr>
          <a:xfrm>
            <a:off x="593963" y="273939"/>
            <a:ext cx="10691337" cy="1140090"/>
          </a:xfrm>
        </p:spPr>
        <p:txBody>
          <a:bodyPr anchor="ctr">
            <a:normAutofit/>
          </a:bodyPr>
          <a:lstStyle/>
          <a:p>
            <a:r>
              <a:rPr lang="en-US" sz="4600" b="1" dirty="0"/>
              <a:t>Questions?</a:t>
            </a:r>
            <a:endParaRPr lang="en-US" sz="4600" dirty="0"/>
          </a:p>
        </p:txBody>
      </p:sp>
      <p:pic>
        <p:nvPicPr>
          <p:cNvPr id="5" name="Picture 4">
            <a:extLst>
              <a:ext uri="{FF2B5EF4-FFF2-40B4-BE49-F238E27FC236}">
                <a16:creationId xmlns:a16="http://schemas.microsoft.com/office/drawing/2014/main" id="{5354B03A-9D0F-DF5B-2E84-9753C810F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481710" y="1414029"/>
            <a:ext cx="5034200" cy="350054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DBBC3108-2F9D-7238-5335-14F147CAEC06}"/>
              </a:ext>
            </a:extLst>
          </p:cNvPr>
          <p:cNvSpPr>
            <a:spLocks noGrp="1"/>
          </p:cNvSpPr>
          <p:nvPr>
            <p:ph sz="half" idx="2"/>
          </p:nvPr>
        </p:nvSpPr>
        <p:spPr>
          <a:xfrm>
            <a:off x="5811294" y="1669998"/>
            <a:ext cx="5178621" cy="3500542"/>
          </a:xfrm>
        </p:spPr>
        <p:txBody>
          <a:bodyPr>
            <a:normAutofit/>
          </a:bodyPr>
          <a:lstStyle/>
          <a:p>
            <a:pPr marL="0" indent="0">
              <a:lnSpc>
                <a:spcPct val="90000"/>
              </a:lnSpc>
              <a:buNone/>
            </a:pPr>
            <a:endParaRPr lang="en-CA" sz="1800" b="1" dirty="0"/>
          </a:p>
          <a:p>
            <a:pPr marL="0" indent="0">
              <a:lnSpc>
                <a:spcPct val="90000"/>
              </a:lnSpc>
              <a:buNone/>
            </a:pPr>
            <a:r>
              <a:rPr lang="en-CA" sz="2400" dirty="0"/>
              <a:t>Email:</a:t>
            </a:r>
            <a:r>
              <a:rPr lang="en-CA" sz="2400" b="1" dirty="0"/>
              <a:t> </a:t>
            </a:r>
          </a:p>
          <a:p>
            <a:pPr marL="0" indent="0">
              <a:lnSpc>
                <a:spcPct val="90000"/>
              </a:lnSpc>
              <a:buNone/>
            </a:pPr>
            <a:r>
              <a:rPr lang="en-CA" sz="2200" dirty="0">
                <a:hlinkClick r:id="rId4"/>
              </a:rPr>
              <a:t>MVH@gov.nt.ca</a:t>
            </a:r>
            <a:endParaRPr lang="en-CA" sz="2200" dirty="0"/>
          </a:p>
          <a:p>
            <a:pPr marL="0" indent="0">
              <a:lnSpc>
                <a:spcPct val="90000"/>
              </a:lnSpc>
              <a:spcBef>
                <a:spcPts val="1800"/>
              </a:spcBef>
              <a:buNone/>
            </a:pPr>
            <a:r>
              <a:rPr lang="en-CA" sz="2400" dirty="0"/>
              <a:t>Project Website: </a:t>
            </a:r>
            <a:r>
              <a:rPr lang="en-CA" sz="2200" dirty="0">
                <a:hlinkClick r:id="rId5"/>
              </a:rPr>
              <a:t>www.inf.gov.nt.ca/en/MVH</a:t>
            </a:r>
            <a:endParaRPr lang="en-CA" sz="2200" dirty="0"/>
          </a:p>
          <a:p>
            <a:pPr marL="0" indent="0">
              <a:lnSpc>
                <a:spcPct val="90000"/>
              </a:lnSpc>
              <a:spcBef>
                <a:spcPts val="1800"/>
              </a:spcBef>
              <a:buNone/>
            </a:pPr>
            <a:r>
              <a:rPr lang="en-CA" sz="2400" dirty="0"/>
              <a:t>Mackenzie Valley Highway EA: </a:t>
            </a:r>
            <a:r>
              <a:rPr lang="en-CA" sz="2200" dirty="0">
                <a:hlinkClick r:id="rId6"/>
              </a:rPr>
              <a:t>https://reviewboard.ca/registry/ea1213-02</a:t>
            </a:r>
            <a:endParaRPr lang="en-CA" sz="2200" dirty="0"/>
          </a:p>
          <a:p>
            <a:pPr marL="0" indent="0">
              <a:lnSpc>
                <a:spcPct val="90000"/>
              </a:lnSpc>
              <a:buNone/>
            </a:pPr>
            <a:endParaRPr lang="en-CA" sz="3100" dirty="0"/>
          </a:p>
        </p:txBody>
      </p:sp>
      <p:sp>
        <p:nvSpPr>
          <p:cNvPr id="4" name="Slide Number Placeholder 3">
            <a:extLst>
              <a:ext uri="{FF2B5EF4-FFF2-40B4-BE49-F238E27FC236}">
                <a16:creationId xmlns:a16="http://schemas.microsoft.com/office/drawing/2014/main" id="{91349A83-33B3-AA08-22DD-7E29F06FFC1D}"/>
              </a:ext>
            </a:extLst>
          </p:cNvPr>
          <p:cNvSpPr>
            <a:spLocks noGrp="1"/>
          </p:cNvSpPr>
          <p:nvPr>
            <p:ph type="sldNum" sz="quarter" idx="10"/>
          </p:nvPr>
        </p:nvSpPr>
        <p:spPr>
          <a:xfrm>
            <a:off x="9008441" y="6399283"/>
            <a:ext cx="2771828" cy="365250"/>
          </a:xfrm>
        </p:spPr>
        <p:txBody>
          <a:bodyPr anchor="ctr">
            <a:normAutofit/>
          </a:bodyPr>
          <a:lstStyle/>
          <a:p>
            <a:pPr>
              <a:spcAft>
                <a:spcPts val="600"/>
              </a:spcAft>
            </a:pPr>
            <a:fld id="{246E4F03-9AE7-4954-8E54-3B5137041FEA}" type="slidenum">
              <a:rPr lang="en-US" smtClean="0"/>
              <a:pPr>
                <a:spcAft>
                  <a:spcPts val="600"/>
                </a:spcAft>
              </a:pPr>
              <a:t>15</a:t>
            </a:fld>
            <a:endParaRPr lang="en-US" dirty="0"/>
          </a:p>
        </p:txBody>
      </p:sp>
    </p:spTree>
    <p:extLst>
      <p:ext uri="{BB962C8B-B14F-4D97-AF65-F5344CB8AC3E}">
        <p14:creationId xmlns:p14="http://schemas.microsoft.com/office/powerpoint/2010/main" val="271277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B2051C-7A87-4061-4862-06A56BF3236B}"/>
              </a:ext>
            </a:extLst>
          </p:cNvPr>
          <p:cNvSpPr>
            <a:spLocks noGrp="1"/>
          </p:cNvSpPr>
          <p:nvPr>
            <p:ph type="sldNum" sz="quarter" idx="10"/>
          </p:nvPr>
        </p:nvSpPr>
        <p:spPr/>
        <p:txBody>
          <a:bodyPr/>
          <a:lstStyle/>
          <a:p>
            <a:fld id="{246E4F03-9AE7-4954-8E54-3B5137041FEA}" type="slidenum">
              <a:rPr lang="en-US" smtClean="0"/>
              <a:pPr/>
              <a:t>2</a:t>
            </a:fld>
            <a:endParaRPr lang="en-US" dirty="0"/>
          </a:p>
        </p:txBody>
      </p:sp>
      <p:pic>
        <p:nvPicPr>
          <p:cNvPr id="6" name="Picture 5">
            <a:extLst>
              <a:ext uri="{FF2B5EF4-FFF2-40B4-BE49-F238E27FC236}">
                <a16:creationId xmlns:a16="http://schemas.microsoft.com/office/drawing/2014/main" id="{AC32EDBD-8260-48DF-D131-87189AF1FF3C}"/>
              </a:ext>
            </a:extLst>
          </p:cNvPr>
          <p:cNvPicPr>
            <a:picLocks noChangeAspect="1"/>
          </p:cNvPicPr>
          <p:nvPr/>
        </p:nvPicPr>
        <p:blipFill>
          <a:blip r:embed="rId2"/>
          <a:stretch>
            <a:fillRect/>
          </a:stretch>
        </p:blipFill>
        <p:spPr>
          <a:xfrm>
            <a:off x="7312545" y="444499"/>
            <a:ext cx="3512205" cy="5765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FB149447-DCA1-206C-1010-6A4474372650}"/>
              </a:ext>
            </a:extLst>
          </p:cNvPr>
          <p:cNvSpPr>
            <a:spLocks noGrp="1"/>
          </p:cNvSpPr>
          <p:nvPr>
            <p:ph type="title"/>
          </p:nvPr>
        </p:nvSpPr>
        <p:spPr>
          <a:xfrm>
            <a:off x="395977" y="327970"/>
            <a:ext cx="4564912" cy="786891"/>
          </a:xfrm>
        </p:spPr>
        <p:txBody>
          <a:bodyPr>
            <a:normAutofit/>
          </a:bodyPr>
          <a:lstStyle/>
          <a:p>
            <a:r>
              <a:rPr lang="en-US" sz="3118" b="1" dirty="0"/>
              <a:t>Mackenzie Valley Highway</a:t>
            </a:r>
          </a:p>
        </p:txBody>
      </p:sp>
      <p:sp>
        <p:nvSpPr>
          <p:cNvPr id="10" name="Text Placeholder 3">
            <a:extLst>
              <a:ext uri="{FF2B5EF4-FFF2-40B4-BE49-F238E27FC236}">
                <a16:creationId xmlns:a16="http://schemas.microsoft.com/office/drawing/2014/main" id="{75159B22-83C5-51BB-B5BE-0146E1880EFB}"/>
              </a:ext>
            </a:extLst>
          </p:cNvPr>
          <p:cNvSpPr txBox="1">
            <a:spLocks/>
          </p:cNvSpPr>
          <p:nvPr/>
        </p:nvSpPr>
        <p:spPr>
          <a:xfrm>
            <a:off x="663145" y="1114861"/>
            <a:ext cx="6382232" cy="4806254"/>
          </a:xfrm>
          <a:prstGeom prst="rect">
            <a:avLst/>
          </a:prstGeom>
        </p:spPr>
        <p:txBody>
          <a:bodyPr>
            <a:normAutofit fontScale="70000" lnSpcReduction="20000"/>
          </a:bodyPr>
          <a:lstStyle>
            <a:lvl1pPr marL="445461" indent="-445461" algn="l" defTabSz="1187897" rtl="0" eaLnBrk="1" latinLnBrk="0" hangingPunct="1">
              <a:spcBef>
                <a:spcPct val="20000"/>
              </a:spcBef>
              <a:buFont typeface="Arial" panose="020B0604020202020204" pitchFamily="34" charset="0"/>
              <a:buChar char="•"/>
              <a:defRPr sz="4157" kern="1200">
                <a:solidFill>
                  <a:schemeClr val="tx1"/>
                </a:solidFill>
                <a:latin typeface="+mn-lt"/>
                <a:ea typeface="+mn-ea"/>
                <a:cs typeface="+mn-cs"/>
              </a:defRPr>
            </a:lvl1pPr>
            <a:lvl2pPr marL="965166" indent="-371218" algn="l" defTabSz="1187897" rtl="0" eaLnBrk="1" latinLnBrk="0" hangingPunct="1">
              <a:spcBef>
                <a:spcPct val="20000"/>
              </a:spcBef>
              <a:buFont typeface="Arial" panose="020B0604020202020204" pitchFamily="34" charset="0"/>
              <a:buChar char="–"/>
              <a:defRPr sz="3637" kern="1200">
                <a:solidFill>
                  <a:schemeClr val="tx1"/>
                </a:solidFill>
                <a:latin typeface="+mn-lt"/>
                <a:ea typeface="+mn-ea"/>
                <a:cs typeface="+mn-cs"/>
              </a:defRPr>
            </a:lvl2pPr>
            <a:lvl3pPr marL="1484871" indent="-296974" algn="l" defTabSz="1187897" rtl="0" eaLnBrk="1" latinLnBrk="0" hangingPunct="1">
              <a:spcBef>
                <a:spcPct val="20000"/>
              </a:spcBef>
              <a:buFont typeface="Arial" panose="020B0604020202020204" pitchFamily="34" charset="0"/>
              <a:buChar char="•"/>
              <a:defRPr sz="3118" kern="1200">
                <a:solidFill>
                  <a:schemeClr val="tx1"/>
                </a:solidFill>
                <a:latin typeface="+mn-lt"/>
                <a:ea typeface="+mn-ea"/>
                <a:cs typeface="+mn-cs"/>
              </a:defRPr>
            </a:lvl3pPr>
            <a:lvl4pPr marL="2078820"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4pPr>
            <a:lvl5pPr marL="2672768"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5pPr>
            <a:lvl6pPr marL="3266717"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6pPr>
            <a:lvl7pPr marL="3860665"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7pPr>
            <a:lvl8pPr marL="4454614"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8pPr>
            <a:lvl9pPr marL="5048562" indent="-296974" algn="l" defTabSz="1187897" rtl="0" eaLnBrk="1" latinLnBrk="0" hangingPunct="1">
              <a:spcBef>
                <a:spcPct val="20000"/>
              </a:spcBef>
              <a:buFont typeface="Arial" panose="020B0604020202020204" pitchFamily="34" charset="0"/>
              <a:buChar char="•"/>
              <a:defRPr sz="2598" kern="1200">
                <a:solidFill>
                  <a:schemeClr val="tx1"/>
                </a:solidFill>
                <a:latin typeface="+mn-lt"/>
                <a:ea typeface="+mn-ea"/>
                <a:cs typeface="+mn-cs"/>
              </a:defRPr>
            </a:lvl9pPr>
          </a:lstStyle>
          <a:p>
            <a:pPr marL="0" indent="0" algn="l">
              <a:buNone/>
            </a:pPr>
            <a:r>
              <a:rPr lang="en-US" sz="2600" dirty="0"/>
              <a:t>The Government of the Northwest Territories (GNWT) </a:t>
            </a:r>
          </a:p>
          <a:p>
            <a:pPr marL="0" indent="0" algn="l">
              <a:buNone/>
            </a:pPr>
            <a:r>
              <a:rPr lang="en-US" sz="2600" dirty="0"/>
              <a:t>is the DEVELOPER</a:t>
            </a:r>
          </a:p>
          <a:p>
            <a:pPr algn="l"/>
            <a:endParaRPr lang="en-US" sz="2600" dirty="0"/>
          </a:p>
          <a:p>
            <a:r>
              <a:rPr lang="en-US" sz="2600" b="0" i="0" u="none" strike="noStrike" baseline="0" dirty="0"/>
              <a:t>Improve inter-community mobility and accessibility by establishing a reliable transportation </a:t>
            </a:r>
            <a:r>
              <a:rPr lang="en-CA" sz="2600" b="0" i="0" u="none" strike="noStrike" baseline="0" dirty="0"/>
              <a:t>corridor in the Mackenzie Valley</a:t>
            </a:r>
          </a:p>
          <a:p>
            <a:pPr marL="0" indent="0" algn="l">
              <a:buNone/>
            </a:pPr>
            <a:endParaRPr lang="en-CA" sz="2600" b="0" i="0" u="none" strike="noStrike" baseline="0" dirty="0"/>
          </a:p>
          <a:p>
            <a:pPr algn="l"/>
            <a:r>
              <a:rPr lang="en-US" sz="2600" b="0" i="0" u="none" strike="noStrike" baseline="0" dirty="0"/>
              <a:t>Protect supply chains and stabilize cost of living through climate-resilient infrastructure</a:t>
            </a:r>
          </a:p>
          <a:p>
            <a:pPr marL="0" indent="0" algn="l">
              <a:buNone/>
            </a:pPr>
            <a:endParaRPr lang="en-US" sz="2600" b="0" i="0" u="none" strike="noStrike" baseline="0" dirty="0"/>
          </a:p>
          <a:p>
            <a:pPr algn="l"/>
            <a:r>
              <a:rPr lang="en-US" sz="2600" b="0" i="0" u="none" strike="noStrike" baseline="0" dirty="0"/>
              <a:t>Boost the local economy and create new jobs during the project construction, operation, and </a:t>
            </a:r>
            <a:r>
              <a:rPr lang="en-CA" sz="2600" b="0" i="0" u="none" strike="noStrike" baseline="0" dirty="0"/>
              <a:t>maintenance phases</a:t>
            </a:r>
          </a:p>
          <a:p>
            <a:pPr marL="0" indent="0" algn="l">
              <a:buNone/>
            </a:pPr>
            <a:endParaRPr lang="en-CA" sz="2600" b="0" i="0" u="none" strike="noStrike" baseline="0" dirty="0"/>
          </a:p>
          <a:p>
            <a:pPr algn="l"/>
            <a:r>
              <a:rPr lang="en-US" sz="2600" b="0" i="0" u="none" strike="noStrike" baseline="0" dirty="0"/>
              <a:t>Diversify the NWT economy through resource development, remediation, and tourism sectors</a:t>
            </a:r>
          </a:p>
          <a:p>
            <a:pPr marL="0" indent="0" algn="l">
              <a:buNone/>
            </a:pPr>
            <a:endParaRPr lang="en-US" sz="2600" b="0" i="0" u="none" strike="noStrike" baseline="0" dirty="0"/>
          </a:p>
          <a:p>
            <a:pPr algn="l"/>
            <a:r>
              <a:rPr lang="en-US" sz="2600" b="0" i="0" u="none" strike="noStrike" baseline="0" dirty="0"/>
              <a:t>Provide a crucial lifeline for residents during emergencies through all-season road access</a:t>
            </a:r>
            <a:endParaRPr lang="en-US" sz="2600" dirty="0"/>
          </a:p>
          <a:p>
            <a:pPr algn="l"/>
            <a:endParaRPr lang="en-US" sz="2079" dirty="0"/>
          </a:p>
        </p:txBody>
      </p:sp>
    </p:spTree>
    <p:extLst>
      <p:ext uri="{BB962C8B-B14F-4D97-AF65-F5344CB8AC3E}">
        <p14:creationId xmlns:p14="http://schemas.microsoft.com/office/powerpoint/2010/main" val="2146903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7B41-81AF-4CAF-AF20-B8CE15035DC0}"/>
              </a:ext>
            </a:extLst>
          </p:cNvPr>
          <p:cNvSpPr>
            <a:spLocks noGrp="1"/>
          </p:cNvSpPr>
          <p:nvPr>
            <p:ph type="title"/>
          </p:nvPr>
        </p:nvSpPr>
        <p:spPr>
          <a:xfrm>
            <a:off x="396832" y="522842"/>
            <a:ext cx="3908196" cy="786891"/>
          </a:xfrm>
        </p:spPr>
        <p:txBody>
          <a:bodyPr>
            <a:normAutofit/>
          </a:bodyPr>
          <a:lstStyle/>
          <a:p>
            <a:r>
              <a:rPr lang="en-US" sz="3118" dirty="0"/>
              <a:t>Project Overview </a:t>
            </a:r>
          </a:p>
        </p:txBody>
      </p:sp>
      <p:sp>
        <p:nvSpPr>
          <p:cNvPr id="4" name="Text Placeholder 3">
            <a:extLst>
              <a:ext uri="{FF2B5EF4-FFF2-40B4-BE49-F238E27FC236}">
                <a16:creationId xmlns:a16="http://schemas.microsoft.com/office/drawing/2014/main" id="{B640FFD0-AB56-480A-B94B-16DC0996534C}"/>
              </a:ext>
            </a:extLst>
          </p:cNvPr>
          <p:cNvSpPr>
            <a:spLocks noGrp="1"/>
          </p:cNvSpPr>
          <p:nvPr>
            <p:ph type="body" sz="half" idx="2"/>
          </p:nvPr>
        </p:nvSpPr>
        <p:spPr>
          <a:xfrm>
            <a:off x="395977" y="1309732"/>
            <a:ext cx="6049793" cy="4320000"/>
          </a:xfrm>
        </p:spPr>
        <p:txBody>
          <a:bodyPr>
            <a:normAutofit/>
          </a:bodyPr>
          <a:lstStyle/>
          <a:p>
            <a:pPr marL="342900" indent="-342900">
              <a:buFont typeface="Arial" panose="020B0604020202020204" pitchFamily="34" charset="0"/>
              <a:buChar char="•"/>
            </a:pPr>
            <a:r>
              <a:rPr lang="en-US" sz="2100" dirty="0"/>
              <a:t>New two-lane gravel road from Wrigley to Tulita and Norman Wells to replace the Mackenzie Valley Winter Road</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The MVH will mostly follow the Mackenzie Valley Winter Road and connect to existing bridges, within 1 km corridor</a:t>
            </a:r>
          </a:p>
          <a:p>
            <a:pPr marL="342900" indent="-342900">
              <a:buFont typeface="Arial" panose="020B0604020202020204" pitchFamily="34" charset="0"/>
              <a:buChar char="•"/>
            </a:pPr>
            <a:endParaRPr lang="en-US" sz="2100" dirty="0"/>
          </a:p>
          <a:p>
            <a:pPr marL="0" lvl="1">
              <a:spcBef>
                <a:spcPts val="1200"/>
              </a:spcBef>
            </a:pPr>
            <a:r>
              <a:rPr lang="en-US" sz="2100" dirty="0"/>
              <a:t>Construction Schedule</a:t>
            </a:r>
          </a:p>
          <a:p>
            <a:pPr marL="342900" lvl="1" indent="-342900">
              <a:spcBef>
                <a:spcPts val="1200"/>
              </a:spcBef>
              <a:buFont typeface="Arial" panose="020B0604020202020204" pitchFamily="34" charset="0"/>
              <a:buChar char="•"/>
            </a:pPr>
            <a:r>
              <a:rPr lang="en-US" sz="2100" dirty="0"/>
              <a:t>3 construction segments</a:t>
            </a:r>
          </a:p>
          <a:p>
            <a:pPr marL="342900" lvl="1" indent="-342900">
              <a:spcBef>
                <a:spcPts val="1200"/>
              </a:spcBef>
              <a:buFont typeface="Arial" panose="020B0604020202020204" pitchFamily="34" charset="0"/>
              <a:buChar char="•"/>
            </a:pPr>
            <a:r>
              <a:rPr lang="en-US" sz="2100" dirty="0"/>
              <a:t>10 years to construct over ~20 years</a:t>
            </a:r>
          </a:p>
          <a:p>
            <a:pPr marL="342900" indent="-342900">
              <a:buFont typeface="Arial" panose="020B0604020202020204" pitchFamily="34" charset="0"/>
              <a:buChar char="•"/>
            </a:pPr>
            <a:endParaRPr lang="en-US" sz="2338" dirty="0"/>
          </a:p>
          <a:p>
            <a:endParaRPr lang="en-US" sz="2338" dirty="0">
              <a:highlight>
                <a:srgbClr val="FFFF00"/>
              </a:highlight>
            </a:endParaRPr>
          </a:p>
          <a:p>
            <a:endParaRPr lang="en-US" sz="2338" dirty="0"/>
          </a:p>
          <a:p>
            <a:endParaRPr lang="en-US" sz="2079" dirty="0"/>
          </a:p>
        </p:txBody>
      </p:sp>
      <p:sp>
        <p:nvSpPr>
          <p:cNvPr id="3" name="Slide Number Placeholder 2">
            <a:extLst>
              <a:ext uri="{FF2B5EF4-FFF2-40B4-BE49-F238E27FC236}">
                <a16:creationId xmlns:a16="http://schemas.microsoft.com/office/drawing/2014/main" id="{37F0C06B-A6F0-4920-BCCE-830598836A44}"/>
              </a:ext>
            </a:extLst>
          </p:cNvPr>
          <p:cNvSpPr>
            <a:spLocks noGrp="1"/>
          </p:cNvSpPr>
          <p:nvPr>
            <p:ph type="sldNum" sz="quarter" idx="10"/>
          </p:nvPr>
        </p:nvSpPr>
        <p:spPr/>
        <p:txBody>
          <a:bodyPr/>
          <a:lstStyle/>
          <a:p>
            <a:fld id="{246E4F03-9AE7-4954-8E54-3B5137041FEA}" type="slidenum">
              <a:rPr lang="en-US" smtClean="0"/>
              <a:pPr/>
              <a:t>3</a:t>
            </a:fld>
            <a:endParaRPr lang="en-US"/>
          </a:p>
        </p:txBody>
      </p:sp>
      <p:pic>
        <p:nvPicPr>
          <p:cNvPr id="7" name="Picture 6">
            <a:extLst>
              <a:ext uri="{FF2B5EF4-FFF2-40B4-BE49-F238E27FC236}">
                <a16:creationId xmlns:a16="http://schemas.microsoft.com/office/drawing/2014/main" id="{813CD202-2BA2-7A90-B196-6C4F21958594}"/>
              </a:ext>
            </a:extLst>
          </p:cNvPr>
          <p:cNvPicPr>
            <a:picLocks noChangeAspect="1"/>
          </p:cNvPicPr>
          <p:nvPr/>
        </p:nvPicPr>
        <p:blipFill>
          <a:blip r:embed="rId3"/>
          <a:srcRect l="14292" t="-2" r="12773" b="-291"/>
          <a:stretch/>
        </p:blipFill>
        <p:spPr>
          <a:xfrm>
            <a:off x="6730431" y="1095946"/>
            <a:ext cx="4752000" cy="43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6007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6127-67E3-5B44-1DE2-95D86EFE6D1B}"/>
              </a:ext>
            </a:extLst>
          </p:cNvPr>
          <p:cNvSpPr>
            <a:spLocks noGrp="1"/>
          </p:cNvSpPr>
          <p:nvPr>
            <p:ph type="title"/>
          </p:nvPr>
        </p:nvSpPr>
        <p:spPr>
          <a:xfrm>
            <a:off x="367873" y="377469"/>
            <a:ext cx="6533851" cy="940516"/>
          </a:xfrm>
        </p:spPr>
        <p:txBody>
          <a:bodyPr>
            <a:normAutofit/>
          </a:bodyPr>
          <a:lstStyle/>
          <a:p>
            <a:pPr algn="l"/>
            <a:r>
              <a:rPr lang="en-CA" sz="4400" b="1" dirty="0"/>
              <a:t>Project Overview</a:t>
            </a:r>
          </a:p>
        </p:txBody>
      </p:sp>
      <p:sp>
        <p:nvSpPr>
          <p:cNvPr id="4" name="Slide Number Placeholder 3">
            <a:extLst>
              <a:ext uri="{FF2B5EF4-FFF2-40B4-BE49-F238E27FC236}">
                <a16:creationId xmlns:a16="http://schemas.microsoft.com/office/drawing/2014/main" id="{2E5FC99F-5BE8-C490-705B-3230E7666C3E}"/>
              </a:ext>
            </a:extLst>
          </p:cNvPr>
          <p:cNvSpPr>
            <a:spLocks noGrp="1"/>
          </p:cNvSpPr>
          <p:nvPr>
            <p:ph type="sldNum" sz="quarter" idx="10"/>
          </p:nvPr>
        </p:nvSpPr>
        <p:spPr/>
        <p:txBody>
          <a:bodyPr/>
          <a:lstStyle/>
          <a:p>
            <a:fld id="{246E4F03-9AE7-4954-8E54-3B5137041FEA}" type="slidenum">
              <a:rPr lang="en-US" smtClean="0"/>
              <a:pPr/>
              <a:t>4</a:t>
            </a:fld>
            <a:endParaRPr lang="en-US" dirty="0"/>
          </a:p>
        </p:txBody>
      </p:sp>
      <p:sp>
        <p:nvSpPr>
          <p:cNvPr id="6" name="TextBox 5">
            <a:extLst>
              <a:ext uri="{FF2B5EF4-FFF2-40B4-BE49-F238E27FC236}">
                <a16:creationId xmlns:a16="http://schemas.microsoft.com/office/drawing/2014/main" id="{34180DAA-25EE-4D52-9D0F-9DBD468B5608}"/>
              </a:ext>
            </a:extLst>
          </p:cNvPr>
          <p:cNvSpPr txBox="1"/>
          <p:nvPr/>
        </p:nvSpPr>
        <p:spPr>
          <a:xfrm>
            <a:off x="407431" y="1409274"/>
            <a:ext cx="5813488" cy="3874826"/>
          </a:xfrm>
          <a:prstGeom prst="rect">
            <a:avLst/>
          </a:prstGeom>
          <a:noFill/>
        </p:spPr>
        <p:txBody>
          <a:bodyPr wrap="square" lIns="118793" tIns="59396" rIns="118793" bIns="59396" rtlCol="0" anchor="t">
            <a:spAutoFit/>
          </a:bodyPr>
          <a:lstStyle/>
          <a:p>
            <a:pPr>
              <a:spcBef>
                <a:spcPts val="1200"/>
              </a:spcBef>
            </a:pPr>
            <a:r>
              <a:rPr lang="en-CA" sz="2400" dirty="0"/>
              <a:t>Project Activities</a:t>
            </a:r>
          </a:p>
          <a:p>
            <a:pPr marL="342900" indent="-342900">
              <a:buFont typeface="Arial" panose="020B0604020202020204" pitchFamily="34" charset="0"/>
              <a:buChar char="•"/>
            </a:pPr>
            <a:r>
              <a:rPr lang="en-US" sz="2000" dirty="0"/>
              <a:t>Mobilization and Staging of Equipment, Fuel and Materials</a:t>
            </a:r>
          </a:p>
          <a:p>
            <a:pPr marL="342900" indent="-342900">
              <a:buFont typeface="Arial" panose="020B0604020202020204" pitchFamily="34" charset="0"/>
              <a:buChar char="•"/>
            </a:pPr>
            <a:r>
              <a:rPr lang="en-US" sz="2000" dirty="0"/>
              <a:t>Establishment of Construction Camps</a:t>
            </a:r>
          </a:p>
          <a:p>
            <a:pPr marL="342900" indent="-342900">
              <a:buFont typeface="Arial" panose="020B0604020202020204" pitchFamily="34" charset="0"/>
              <a:buChar char="•"/>
            </a:pPr>
            <a:r>
              <a:rPr lang="en-US" sz="2000" dirty="0"/>
              <a:t>Clearing/Widening of Right-of-Way</a:t>
            </a:r>
          </a:p>
          <a:p>
            <a:pPr marL="342900" indent="-342900">
              <a:buFont typeface="Arial" panose="020B0604020202020204" pitchFamily="34" charset="0"/>
              <a:buChar char="•"/>
            </a:pPr>
            <a:r>
              <a:rPr lang="en-US" sz="2000" dirty="0"/>
              <a:t>Development of Borrow Sources/Quarries</a:t>
            </a:r>
          </a:p>
          <a:p>
            <a:pPr marL="342900" indent="-342900">
              <a:buFont typeface="Arial" panose="020B0604020202020204" pitchFamily="34" charset="0"/>
              <a:buChar char="•"/>
            </a:pPr>
            <a:r>
              <a:rPr lang="en-US" sz="2000" dirty="0"/>
              <a:t>Use water for camp use, construction and dust control</a:t>
            </a:r>
          </a:p>
          <a:p>
            <a:pPr marL="342900" indent="-342900">
              <a:buFont typeface="Arial" panose="020B0604020202020204" pitchFamily="34" charset="0"/>
              <a:buChar char="•"/>
            </a:pPr>
            <a:r>
              <a:rPr lang="en-US" sz="2000" dirty="0"/>
              <a:t>Road Construction / Material Placement</a:t>
            </a:r>
          </a:p>
          <a:p>
            <a:pPr marL="342900" indent="-342900">
              <a:buFont typeface="Arial" panose="020B0604020202020204" pitchFamily="34" charset="0"/>
              <a:buChar char="•"/>
            </a:pPr>
            <a:r>
              <a:rPr lang="en-CA" sz="2000" dirty="0"/>
              <a:t>Additional watercourse crossing structures (culverts)</a:t>
            </a:r>
          </a:p>
          <a:p>
            <a:pPr marL="342900" indent="-342900">
              <a:buFont typeface="Arial" panose="020B0604020202020204" pitchFamily="34" charset="0"/>
              <a:buChar char="•"/>
            </a:pPr>
            <a:r>
              <a:rPr lang="en-US" sz="2000" dirty="0"/>
              <a:t>Construct permanent maintenance yards</a:t>
            </a:r>
          </a:p>
        </p:txBody>
      </p:sp>
      <p:pic>
        <p:nvPicPr>
          <p:cNvPr id="8" name="Picture 2" descr="Tłı̨chǫ all-season road on budget, ahead of schedule | CBC News">
            <a:extLst>
              <a:ext uri="{FF2B5EF4-FFF2-40B4-BE49-F238E27FC236}">
                <a16:creationId xmlns:a16="http://schemas.microsoft.com/office/drawing/2014/main" id="{C32F19EF-545E-65BE-04B7-A0C990846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43" r="19095"/>
          <a:stretch/>
        </p:blipFill>
        <p:spPr bwMode="auto">
          <a:xfrm>
            <a:off x="6454339" y="1167603"/>
            <a:ext cx="5008619" cy="4438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26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922F1-DD5F-47EA-AF54-637DD9D83C57}"/>
              </a:ext>
            </a:extLst>
          </p:cNvPr>
          <p:cNvSpPr>
            <a:spLocks noGrp="1"/>
          </p:cNvSpPr>
          <p:nvPr>
            <p:ph type="title"/>
          </p:nvPr>
        </p:nvSpPr>
        <p:spPr>
          <a:xfrm>
            <a:off x="507346" y="490170"/>
            <a:ext cx="3908196" cy="524669"/>
          </a:xfrm>
        </p:spPr>
        <p:txBody>
          <a:bodyPr>
            <a:noAutofit/>
          </a:bodyPr>
          <a:lstStyle/>
          <a:p>
            <a:r>
              <a:rPr lang="en-US" sz="3118"/>
              <a:t>Project Activities</a:t>
            </a:r>
          </a:p>
        </p:txBody>
      </p:sp>
      <p:sp>
        <p:nvSpPr>
          <p:cNvPr id="4" name="Text Placeholder 3">
            <a:extLst>
              <a:ext uri="{FF2B5EF4-FFF2-40B4-BE49-F238E27FC236}">
                <a16:creationId xmlns:a16="http://schemas.microsoft.com/office/drawing/2014/main" id="{839F3EFA-66B9-4574-BE27-8C9400E10BDB}"/>
              </a:ext>
            </a:extLst>
          </p:cNvPr>
          <p:cNvSpPr>
            <a:spLocks noGrp="1"/>
          </p:cNvSpPr>
          <p:nvPr>
            <p:ph type="body" sz="half" idx="2"/>
          </p:nvPr>
        </p:nvSpPr>
        <p:spPr>
          <a:xfrm>
            <a:off x="507346" y="1333181"/>
            <a:ext cx="5261063" cy="4486503"/>
          </a:xfrm>
        </p:spPr>
        <p:txBody>
          <a:bodyPr>
            <a:noAutofit/>
          </a:bodyPr>
          <a:lstStyle/>
          <a:p>
            <a:pPr marL="342900" indent="-342900" defTabSz="1198047">
              <a:buFont typeface="Arial" panose="020B0604020202020204" pitchFamily="34" charset="0"/>
              <a:buChar char="•"/>
            </a:pPr>
            <a:r>
              <a:rPr lang="en-US" sz="2000" dirty="0"/>
              <a:t>Once open, GNWT anticipates traffic of 50 vehicles per day</a:t>
            </a:r>
          </a:p>
          <a:p>
            <a:pPr marL="342900" indent="-342900" defTabSz="1198047">
              <a:buFont typeface="Arial" panose="020B0604020202020204" pitchFamily="34" charset="0"/>
              <a:buChar char="•"/>
            </a:pPr>
            <a:endParaRPr lang="en-US" sz="2000" dirty="0"/>
          </a:p>
          <a:p>
            <a:pPr marL="342900" indent="-342900" defTabSz="1198047">
              <a:buFont typeface="Arial" panose="020B0604020202020204" pitchFamily="34" charset="0"/>
              <a:buChar char="•"/>
            </a:pPr>
            <a:r>
              <a:rPr lang="en-US" sz="2000" dirty="0"/>
              <a:t>Highway maintenance will require ongoing quarry operations (9 sources)</a:t>
            </a:r>
          </a:p>
          <a:p>
            <a:pPr marL="342900" indent="-342900" defTabSz="1198047">
              <a:buFont typeface="Arial" panose="020B0604020202020204" pitchFamily="34" charset="0"/>
              <a:buChar char="•"/>
            </a:pPr>
            <a:endParaRPr lang="en-US" sz="2000" dirty="0"/>
          </a:p>
          <a:p>
            <a:pPr marL="342900" indent="-342900" defTabSz="1198047">
              <a:buFont typeface="Arial" panose="020B0604020202020204" pitchFamily="34" charset="0"/>
              <a:buChar char="•"/>
            </a:pPr>
            <a:r>
              <a:rPr lang="en-US" sz="2000" dirty="0"/>
              <a:t>Highway maintenance will require water use for dust control (sources to be determined)</a:t>
            </a:r>
          </a:p>
          <a:p>
            <a:endParaRPr lang="en-US" sz="2338" dirty="0"/>
          </a:p>
          <a:p>
            <a:r>
              <a:rPr lang="en-US" sz="2338" b="1" dirty="0"/>
              <a:t>  </a:t>
            </a:r>
          </a:p>
        </p:txBody>
      </p:sp>
      <p:sp>
        <p:nvSpPr>
          <p:cNvPr id="3" name="Slide Number Placeholder 2">
            <a:extLst>
              <a:ext uri="{FF2B5EF4-FFF2-40B4-BE49-F238E27FC236}">
                <a16:creationId xmlns:a16="http://schemas.microsoft.com/office/drawing/2014/main" id="{D51E60E2-4693-4EFF-A775-9E2C1F31D630}"/>
              </a:ext>
            </a:extLst>
          </p:cNvPr>
          <p:cNvSpPr>
            <a:spLocks noGrp="1"/>
          </p:cNvSpPr>
          <p:nvPr>
            <p:ph type="sldNum" sz="quarter" idx="10"/>
          </p:nvPr>
        </p:nvSpPr>
        <p:spPr/>
        <p:txBody>
          <a:bodyPr/>
          <a:lstStyle/>
          <a:p>
            <a:fld id="{246E4F03-9AE7-4954-8E54-3B5137041FEA}" type="slidenum">
              <a:rPr lang="en-US" smtClean="0"/>
              <a:pPr/>
              <a:t>5</a:t>
            </a:fld>
            <a:endParaRPr lang="en-US"/>
          </a:p>
        </p:txBody>
      </p:sp>
      <p:pic>
        <p:nvPicPr>
          <p:cNvPr id="5" name="Picture 4">
            <a:extLst>
              <a:ext uri="{FF2B5EF4-FFF2-40B4-BE49-F238E27FC236}">
                <a16:creationId xmlns:a16="http://schemas.microsoft.com/office/drawing/2014/main" id="{87576CC3-B928-2735-91ED-E1E5DCC14E38}"/>
              </a:ext>
            </a:extLst>
          </p:cNvPr>
          <p:cNvPicPr>
            <a:picLocks noChangeAspect="1"/>
          </p:cNvPicPr>
          <p:nvPr/>
        </p:nvPicPr>
        <p:blipFill rotWithShape="1">
          <a:blip r:embed="rId3"/>
          <a:srcRect t="477" r="5" b="5"/>
          <a:stretch/>
        </p:blipFill>
        <p:spPr>
          <a:xfrm>
            <a:off x="6364317" y="1333181"/>
            <a:ext cx="5007600" cy="3401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622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DBE9-676B-A513-C232-8A59738992F3}"/>
              </a:ext>
            </a:extLst>
          </p:cNvPr>
          <p:cNvSpPr>
            <a:spLocks noGrp="1"/>
          </p:cNvSpPr>
          <p:nvPr>
            <p:ph type="title"/>
          </p:nvPr>
        </p:nvSpPr>
        <p:spPr>
          <a:xfrm>
            <a:off x="344041" y="322112"/>
            <a:ext cx="10988318" cy="1113681"/>
          </a:xfrm>
        </p:spPr>
        <p:txBody>
          <a:bodyPr>
            <a:normAutofit fontScale="90000"/>
          </a:bodyPr>
          <a:lstStyle/>
          <a:p>
            <a:pPr algn="l"/>
            <a:r>
              <a:rPr lang="en-CA" sz="5196" b="1" dirty="0">
                <a:cs typeface="Calibri"/>
              </a:rPr>
              <a:t>Engagement and Traditional Knowledge</a:t>
            </a:r>
          </a:p>
        </p:txBody>
      </p:sp>
      <p:sp>
        <p:nvSpPr>
          <p:cNvPr id="3" name="Content Placeholder 2">
            <a:extLst>
              <a:ext uri="{FF2B5EF4-FFF2-40B4-BE49-F238E27FC236}">
                <a16:creationId xmlns:a16="http://schemas.microsoft.com/office/drawing/2014/main" id="{5DF56BF9-F0C6-F512-B8FD-8687DB26B7FB}"/>
              </a:ext>
            </a:extLst>
          </p:cNvPr>
          <p:cNvSpPr>
            <a:spLocks noGrp="1"/>
          </p:cNvSpPr>
          <p:nvPr>
            <p:ph idx="1"/>
          </p:nvPr>
        </p:nvSpPr>
        <p:spPr>
          <a:xfrm>
            <a:off x="4877649" y="1435137"/>
            <a:ext cx="6454710" cy="4627900"/>
          </a:xfrm>
        </p:spPr>
        <p:txBody>
          <a:bodyPr vert="horz" lIns="118793" tIns="59396" rIns="118793" bIns="59396" rtlCol="0" anchor="t">
            <a:normAutofit/>
          </a:bodyPr>
          <a:lstStyle/>
          <a:p>
            <a:pPr marL="0" lvl="3" indent="0">
              <a:buNone/>
            </a:pPr>
            <a:r>
              <a:rPr lang="en-CA" sz="2400" dirty="0"/>
              <a:t>2010-2012 - Project Description Reports </a:t>
            </a:r>
          </a:p>
          <a:p>
            <a:pPr marL="0" lvl="3" indent="0">
              <a:buNone/>
            </a:pPr>
            <a:r>
              <a:rPr lang="en-CA" sz="2400" dirty="0"/>
              <a:t>2018-2020 - Project Updates</a:t>
            </a:r>
          </a:p>
          <a:p>
            <a:pPr marL="0" lvl="3" indent="0">
              <a:buNone/>
            </a:pPr>
            <a:r>
              <a:rPr lang="en-CA" sz="2400" dirty="0"/>
              <a:t>2021-2023 – Developer’s Assessment Report</a:t>
            </a:r>
          </a:p>
          <a:p>
            <a:pPr marL="965166" lvl="4" indent="-371218">
              <a:buFont typeface="Calibri" panose="020F0502020204030204" pitchFamily="34" charset="0"/>
              <a:buChar char="−"/>
            </a:pPr>
            <a:r>
              <a:rPr lang="en-CA" sz="2100" dirty="0"/>
              <a:t>Project description and construction activities</a:t>
            </a:r>
          </a:p>
          <a:p>
            <a:pPr marL="965166" lvl="4" indent="-371218">
              <a:buFont typeface="Calibri" panose="020F0502020204030204" pitchFamily="34" charset="0"/>
              <a:buChar char="−"/>
            </a:pPr>
            <a:r>
              <a:rPr lang="en-CA" sz="2100" dirty="0"/>
              <a:t>Potential project interactions and effects</a:t>
            </a:r>
          </a:p>
          <a:p>
            <a:pPr marL="965166" lvl="4" indent="-371218">
              <a:buFont typeface="Calibri" panose="020F0502020204030204" pitchFamily="34" charset="0"/>
              <a:buChar char="−"/>
            </a:pPr>
            <a:r>
              <a:rPr lang="en-CA" sz="2100" dirty="0"/>
              <a:t>Mitigation and monitoring</a:t>
            </a:r>
          </a:p>
          <a:p>
            <a:pPr marL="593948" lvl="4" indent="0">
              <a:buNone/>
            </a:pPr>
            <a:endParaRPr lang="en-CA" sz="2100" dirty="0"/>
          </a:p>
          <a:p>
            <a:pPr marL="0" lvl="3" indent="0">
              <a:buNone/>
            </a:pPr>
            <a:r>
              <a:rPr lang="en-CA" sz="2400" dirty="0"/>
              <a:t>Traditional Knowledge Studies:</a:t>
            </a:r>
          </a:p>
          <a:p>
            <a:pPr marL="965166" lvl="4" indent="-371218">
              <a:buFont typeface="Calibri" panose="020F0502020204030204" pitchFamily="34" charset="0"/>
              <a:buChar char="−"/>
            </a:pPr>
            <a:r>
              <a:rPr lang="en-CA" sz="2100" dirty="0"/>
              <a:t>Tulita Renewable Resources Council</a:t>
            </a:r>
          </a:p>
          <a:p>
            <a:pPr marL="965166" lvl="4" indent="-371218">
              <a:buFont typeface="Calibri" panose="020F0502020204030204" pitchFamily="34" charset="0"/>
              <a:buChar char="−"/>
            </a:pPr>
            <a:r>
              <a:rPr lang="en-CA" sz="2100" dirty="0"/>
              <a:t>Norman Wells Renewable Resources Council</a:t>
            </a:r>
          </a:p>
          <a:p>
            <a:pPr marL="0" lvl="3" indent="0">
              <a:buNone/>
            </a:pPr>
            <a:endParaRPr lang="en-CA" sz="2079" dirty="0"/>
          </a:p>
          <a:p>
            <a:pPr marL="296974" lvl="3">
              <a:buFont typeface="Arial" panose="020B0604020202020204" pitchFamily="34" charset="0"/>
              <a:buChar char="•"/>
            </a:pPr>
            <a:endParaRPr lang="en-CA" sz="2079" dirty="0"/>
          </a:p>
          <a:p>
            <a:pPr marL="934232" lvl="3">
              <a:buFont typeface="Arial" panose="020B0604020202020204" pitchFamily="34" charset="0"/>
              <a:buChar char="•"/>
            </a:pPr>
            <a:endParaRPr lang="en-CA" sz="2079" dirty="0"/>
          </a:p>
          <a:p>
            <a:pPr marL="296974" lvl="3">
              <a:buFont typeface="Arial" panose="020B0604020202020204" pitchFamily="34" charset="0"/>
              <a:buChar char="•"/>
            </a:pPr>
            <a:endParaRPr lang="en-CA" sz="2079" dirty="0"/>
          </a:p>
          <a:p>
            <a:pPr marL="464023" lvl="1">
              <a:buFont typeface="Arial" panose="020B0604020202020204" pitchFamily="34" charset="0"/>
              <a:buChar char="•"/>
            </a:pPr>
            <a:endParaRPr lang="en-CA" sz="2079" dirty="0"/>
          </a:p>
          <a:p>
            <a:pPr marL="983728" lvl="2"/>
            <a:endParaRPr lang="en-CA" sz="2079" dirty="0"/>
          </a:p>
        </p:txBody>
      </p:sp>
      <p:sp>
        <p:nvSpPr>
          <p:cNvPr id="4" name="Slide Number Placeholder 3">
            <a:extLst>
              <a:ext uri="{FF2B5EF4-FFF2-40B4-BE49-F238E27FC236}">
                <a16:creationId xmlns:a16="http://schemas.microsoft.com/office/drawing/2014/main" id="{9D6243C1-077D-6451-1933-A30DB54EA9C3}"/>
              </a:ext>
            </a:extLst>
          </p:cNvPr>
          <p:cNvSpPr>
            <a:spLocks noGrp="1"/>
          </p:cNvSpPr>
          <p:nvPr>
            <p:ph type="sldNum" sz="quarter" idx="10"/>
          </p:nvPr>
        </p:nvSpPr>
        <p:spPr/>
        <p:txBody>
          <a:bodyPr/>
          <a:lstStyle/>
          <a:p>
            <a:fld id="{246E4F03-9AE7-4954-8E54-3B5137041FEA}" type="slidenum">
              <a:rPr lang="en-US" smtClean="0"/>
              <a:pPr/>
              <a:t>6</a:t>
            </a:fld>
            <a:endParaRPr lang="en-US" dirty="0"/>
          </a:p>
        </p:txBody>
      </p:sp>
      <p:pic>
        <p:nvPicPr>
          <p:cNvPr id="7" name="Picture 6">
            <a:extLst>
              <a:ext uri="{FF2B5EF4-FFF2-40B4-BE49-F238E27FC236}">
                <a16:creationId xmlns:a16="http://schemas.microsoft.com/office/drawing/2014/main" id="{2D5DAE2D-0FF8-C010-68DB-118509B79F67}"/>
              </a:ext>
            </a:extLst>
          </p:cNvPr>
          <p:cNvPicPr>
            <a:picLocks noChangeAspect="1"/>
          </p:cNvPicPr>
          <p:nvPr/>
        </p:nvPicPr>
        <p:blipFill>
          <a:blip r:embed="rId3"/>
          <a:stretch>
            <a:fillRect/>
          </a:stretch>
        </p:blipFill>
        <p:spPr>
          <a:xfrm>
            <a:off x="759811" y="1539386"/>
            <a:ext cx="3752567" cy="173542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FCB1D52-B9B1-9A69-33CD-35345A0D818B}"/>
              </a:ext>
            </a:extLst>
          </p:cNvPr>
          <p:cNvPicPr>
            <a:picLocks noChangeAspect="1"/>
          </p:cNvPicPr>
          <p:nvPr/>
        </p:nvPicPr>
        <p:blipFill>
          <a:blip r:embed="rId4"/>
          <a:stretch>
            <a:fillRect/>
          </a:stretch>
        </p:blipFill>
        <p:spPr>
          <a:xfrm>
            <a:off x="1102659" y="3123079"/>
            <a:ext cx="1909554" cy="2004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108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32FC-7B91-C455-389C-140B20A50A3B}"/>
              </a:ext>
            </a:extLst>
          </p:cNvPr>
          <p:cNvSpPr>
            <a:spLocks noGrp="1"/>
          </p:cNvSpPr>
          <p:nvPr>
            <p:ph type="title"/>
          </p:nvPr>
        </p:nvSpPr>
        <p:spPr>
          <a:xfrm>
            <a:off x="340979" y="310387"/>
            <a:ext cx="10691336" cy="1113681"/>
          </a:xfrm>
        </p:spPr>
        <p:txBody>
          <a:bodyPr>
            <a:normAutofit/>
          </a:bodyPr>
          <a:lstStyle/>
          <a:p>
            <a:pPr algn="l"/>
            <a:r>
              <a:rPr lang="en-CA" sz="4400" b="1" dirty="0"/>
              <a:t>Developer’s Assessment Report (DAR)</a:t>
            </a:r>
          </a:p>
        </p:txBody>
      </p:sp>
      <p:sp>
        <p:nvSpPr>
          <p:cNvPr id="3" name="Content Placeholder 2">
            <a:extLst>
              <a:ext uri="{FF2B5EF4-FFF2-40B4-BE49-F238E27FC236}">
                <a16:creationId xmlns:a16="http://schemas.microsoft.com/office/drawing/2014/main" id="{50E151B3-6FF0-7BE6-D614-6ACFA71E087E}"/>
              </a:ext>
            </a:extLst>
          </p:cNvPr>
          <p:cNvSpPr>
            <a:spLocks noGrp="1"/>
          </p:cNvSpPr>
          <p:nvPr>
            <p:ph idx="1"/>
          </p:nvPr>
        </p:nvSpPr>
        <p:spPr>
          <a:xfrm>
            <a:off x="4032353" y="1424068"/>
            <a:ext cx="7421709" cy="4627816"/>
          </a:xfrm>
        </p:spPr>
        <p:txBody>
          <a:bodyPr vert="horz" lIns="118793" tIns="59396" rIns="118793" bIns="59396" rtlCol="0" anchor="t">
            <a:normAutofit/>
          </a:bodyPr>
          <a:lstStyle/>
          <a:p>
            <a:pPr marL="0" lvl="1" indent="0">
              <a:buNone/>
            </a:pPr>
            <a:r>
              <a:rPr lang="en-CA" sz="2400" dirty="0">
                <a:cs typeface="Calibri"/>
              </a:rPr>
              <a:t>Presents detailed information required to evaluate the project through the Environmental Assessment process</a:t>
            </a:r>
          </a:p>
          <a:p>
            <a:pPr marL="342900" lvl="1" indent="-342900"/>
            <a:endParaRPr lang="en-CA" sz="2400" dirty="0">
              <a:cs typeface="Calibri"/>
            </a:endParaRPr>
          </a:p>
          <a:p>
            <a:pPr marL="519705" lvl="1" indent="-519705">
              <a:buFont typeface="Arial" panose="020B0604020202020204" pitchFamily="34" charset="0"/>
              <a:buChar char="•"/>
            </a:pPr>
            <a:r>
              <a:rPr lang="en-CA" sz="2200" dirty="0">
                <a:cs typeface="Calibri"/>
              </a:rPr>
              <a:t>Potential interactions between the Project and the environment that could lead to changes (potential effects)</a:t>
            </a:r>
          </a:p>
          <a:p>
            <a:pPr marL="519705" lvl="1" indent="-519705">
              <a:buFont typeface="Arial" panose="020B0604020202020204" pitchFamily="34" charset="0"/>
              <a:buChar char="•"/>
            </a:pPr>
            <a:r>
              <a:rPr lang="en-CA" sz="2200" dirty="0">
                <a:cs typeface="Calibri"/>
              </a:rPr>
              <a:t>Proposed mitigation measures to reduce potential adverse effects </a:t>
            </a:r>
          </a:p>
          <a:p>
            <a:pPr marL="519705" lvl="1" indent="-519705">
              <a:buFont typeface="Arial" panose="020B0604020202020204" pitchFamily="34" charset="0"/>
              <a:buChar char="•"/>
            </a:pPr>
            <a:r>
              <a:rPr lang="en-CA" sz="2200" dirty="0">
                <a:cs typeface="Calibri"/>
              </a:rPr>
              <a:t>Predicting the effects on the environment after mitigation actions are taken (residual effects)</a:t>
            </a:r>
          </a:p>
          <a:p>
            <a:pPr marL="519705" lvl="2" indent="0">
              <a:buNone/>
            </a:pPr>
            <a:endParaRPr lang="en-CA" sz="2200" dirty="0">
              <a:cs typeface="Calibri"/>
            </a:endParaRPr>
          </a:p>
          <a:p>
            <a:pPr marL="277200" lvl="1" indent="-277200">
              <a:buFont typeface="Arial" panose="020B0604020202020204" pitchFamily="34" charset="0"/>
              <a:buChar char="•"/>
            </a:pPr>
            <a:r>
              <a:rPr lang="en-CA" sz="2400" dirty="0">
                <a:cs typeface="Calibri"/>
              </a:rPr>
              <a:t>Summarized in Non-technical Summary</a:t>
            </a:r>
          </a:p>
          <a:p>
            <a:pPr marL="463610" lvl="1" indent="-463610">
              <a:buChar char="•"/>
            </a:pPr>
            <a:endParaRPr lang="en-CA" sz="1299" dirty="0">
              <a:cs typeface="Calibri"/>
            </a:endParaRPr>
          </a:p>
          <a:p>
            <a:pPr>
              <a:buFont typeface="Arial" panose="020B0604020202020204" pitchFamily="34" charset="0"/>
              <a:buChar char="•"/>
            </a:pPr>
            <a:endParaRPr lang="en-US" sz="2338" dirty="0">
              <a:cs typeface="Calibri"/>
            </a:endParaRPr>
          </a:p>
          <a:p>
            <a:pPr marL="936294" indent="-334096"/>
            <a:endParaRPr lang="en-US" sz="2079" dirty="0">
              <a:cs typeface="Calibri"/>
            </a:endParaRPr>
          </a:p>
          <a:p>
            <a:pPr marL="371218" lvl="1">
              <a:buFont typeface="Arial" panose="020B0604020202020204" pitchFamily="34" charset="0"/>
              <a:buChar char="•"/>
            </a:pPr>
            <a:endParaRPr lang="en-CA" sz="2079" dirty="0">
              <a:cs typeface="Calibri"/>
            </a:endParaRPr>
          </a:p>
        </p:txBody>
      </p:sp>
      <p:sp>
        <p:nvSpPr>
          <p:cNvPr id="4" name="Slide Number Placeholder 3">
            <a:extLst>
              <a:ext uri="{FF2B5EF4-FFF2-40B4-BE49-F238E27FC236}">
                <a16:creationId xmlns:a16="http://schemas.microsoft.com/office/drawing/2014/main" id="{A7737A30-CBE2-B2D8-C56E-633B53DD7E43}"/>
              </a:ext>
            </a:extLst>
          </p:cNvPr>
          <p:cNvSpPr>
            <a:spLocks noGrp="1"/>
          </p:cNvSpPr>
          <p:nvPr>
            <p:ph type="sldNum" sz="quarter" idx="10"/>
          </p:nvPr>
        </p:nvSpPr>
        <p:spPr/>
        <p:txBody>
          <a:bodyPr/>
          <a:lstStyle/>
          <a:p>
            <a:fld id="{246E4F03-9AE7-4954-8E54-3B5137041FEA}" type="slidenum">
              <a:rPr lang="en-US" smtClean="0"/>
              <a:pPr/>
              <a:t>7</a:t>
            </a:fld>
            <a:endParaRPr lang="en-US" dirty="0"/>
          </a:p>
        </p:txBody>
      </p:sp>
      <p:pic>
        <p:nvPicPr>
          <p:cNvPr id="7" name="Picture 6">
            <a:extLst>
              <a:ext uri="{FF2B5EF4-FFF2-40B4-BE49-F238E27FC236}">
                <a16:creationId xmlns:a16="http://schemas.microsoft.com/office/drawing/2014/main" id="{19D19C7C-C2EF-2D10-4344-CFD0F4E731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212" y="1547610"/>
            <a:ext cx="3079207" cy="4083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hreePt" dir="t"/>
          </a:scene3d>
          <a:sp3d>
            <a:bevelT w="19050"/>
            <a:bevelB w="19050"/>
          </a:sp3d>
        </p:spPr>
      </p:pic>
    </p:spTree>
    <p:extLst>
      <p:ext uri="{BB962C8B-B14F-4D97-AF65-F5344CB8AC3E}">
        <p14:creationId xmlns:p14="http://schemas.microsoft.com/office/powerpoint/2010/main" val="192613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BDDE-B9DF-B784-1FFC-F25444DAF7BE}"/>
              </a:ext>
            </a:extLst>
          </p:cNvPr>
          <p:cNvSpPr>
            <a:spLocks noGrp="1"/>
          </p:cNvSpPr>
          <p:nvPr>
            <p:ph type="title"/>
          </p:nvPr>
        </p:nvSpPr>
        <p:spPr>
          <a:xfrm>
            <a:off x="377395" y="348436"/>
            <a:ext cx="10691336" cy="1113681"/>
          </a:xfrm>
        </p:spPr>
        <p:txBody>
          <a:bodyPr>
            <a:normAutofit/>
          </a:bodyPr>
          <a:lstStyle/>
          <a:p>
            <a:pPr algn="l"/>
            <a:r>
              <a:rPr lang="en-CA" sz="4400" b="1" dirty="0"/>
              <a:t>Notable Findings of the Assessment</a:t>
            </a:r>
          </a:p>
        </p:txBody>
      </p:sp>
      <p:sp>
        <p:nvSpPr>
          <p:cNvPr id="3" name="Content Placeholder 2">
            <a:extLst>
              <a:ext uri="{FF2B5EF4-FFF2-40B4-BE49-F238E27FC236}">
                <a16:creationId xmlns:a16="http://schemas.microsoft.com/office/drawing/2014/main" id="{4F985DEB-B6AE-60EC-9F74-82B0CB5406B2}"/>
              </a:ext>
            </a:extLst>
          </p:cNvPr>
          <p:cNvSpPr>
            <a:spLocks noGrp="1"/>
          </p:cNvSpPr>
          <p:nvPr>
            <p:ph idx="1"/>
          </p:nvPr>
        </p:nvSpPr>
        <p:spPr>
          <a:xfrm>
            <a:off x="377396" y="1361653"/>
            <a:ext cx="5843522" cy="4592903"/>
          </a:xfrm>
        </p:spPr>
        <p:txBody>
          <a:bodyPr>
            <a:normAutofit fontScale="92500"/>
          </a:bodyPr>
          <a:lstStyle/>
          <a:p>
            <a:pPr marL="277200" indent="-277200" algn="l"/>
            <a:r>
              <a:rPr lang="en-US" sz="2400" dirty="0">
                <a:solidFill>
                  <a:srgbClr val="000000"/>
                </a:solidFill>
                <a:latin typeface="Calibri" panose="020F0502020204030204" pitchFamily="34" charset="0"/>
              </a:rPr>
              <a:t>General sentiment is positive </a:t>
            </a:r>
          </a:p>
          <a:p>
            <a:pPr marL="277200" indent="-277200"/>
            <a:r>
              <a:rPr lang="en-CA" sz="2400" dirty="0">
                <a:solidFill>
                  <a:srgbClr val="000000"/>
                </a:solidFill>
                <a:latin typeface="Calibri" panose="020F0502020204030204" pitchFamily="34" charset="0"/>
              </a:rPr>
              <a:t>Many positive socio-economic effects</a:t>
            </a:r>
          </a:p>
          <a:p>
            <a:pPr marL="277200" indent="-277200" algn="l"/>
            <a:r>
              <a:rPr lang="en-US" sz="2400" dirty="0">
                <a:solidFill>
                  <a:srgbClr val="000000"/>
                </a:solidFill>
                <a:latin typeface="Calibri" panose="020F0502020204030204" pitchFamily="34" charset="0"/>
              </a:rPr>
              <a:t>Communities want to be prepared</a:t>
            </a:r>
          </a:p>
          <a:p>
            <a:pPr marL="277200" indent="-277200" algn="l"/>
            <a:r>
              <a:rPr lang="en-US" sz="2400" dirty="0">
                <a:solidFill>
                  <a:srgbClr val="000000"/>
                </a:solidFill>
                <a:latin typeface="Calibri" panose="020F0502020204030204" pitchFamily="34" charset="0"/>
              </a:rPr>
              <a:t>Most socio-economic effects are not significant when mitigation measures are applied</a:t>
            </a:r>
          </a:p>
          <a:p>
            <a:pPr marL="277200" indent="-277200" algn="l"/>
            <a:r>
              <a:rPr lang="en-US" sz="2400" dirty="0">
                <a:solidFill>
                  <a:srgbClr val="000000"/>
                </a:solidFill>
                <a:latin typeface="Calibri" panose="020F0502020204030204" pitchFamily="34" charset="0"/>
              </a:rPr>
              <a:t>Significant adverse socio-economic effects </a:t>
            </a:r>
          </a:p>
          <a:p>
            <a:pPr marL="796905" lvl="1" indent="-277200"/>
            <a:r>
              <a:rPr lang="en-US" sz="2400" dirty="0">
                <a:solidFill>
                  <a:srgbClr val="000000"/>
                </a:solidFill>
                <a:latin typeface="Calibri" panose="020F0502020204030204" pitchFamily="34" charset="0"/>
              </a:rPr>
              <a:t>Increased availability of drugs and alcohol</a:t>
            </a:r>
          </a:p>
          <a:p>
            <a:pPr marL="796905" lvl="1" indent="-277200"/>
            <a:r>
              <a:rPr lang="en-US" sz="2400" dirty="0">
                <a:solidFill>
                  <a:srgbClr val="000000"/>
                </a:solidFill>
                <a:latin typeface="Calibri" panose="020F0502020204030204" pitchFamily="34" charset="0"/>
              </a:rPr>
              <a:t>Public safety (road incidents)</a:t>
            </a:r>
          </a:p>
          <a:p>
            <a:pPr marL="277200" indent="-277200"/>
            <a:r>
              <a:rPr lang="en-CA" sz="2400" dirty="0">
                <a:solidFill>
                  <a:srgbClr val="000000"/>
                </a:solidFill>
                <a:latin typeface="Calibri" panose="020F0502020204030204" pitchFamily="34" charset="0"/>
              </a:rPr>
              <a:t>New and ongoing collaborative monitoring and management of these effects will be required.</a:t>
            </a:r>
          </a:p>
          <a:p>
            <a:pPr marL="796905" lvl="1" indent="-277200"/>
            <a:endParaRPr lang="en-US" sz="1880" dirty="0">
              <a:solidFill>
                <a:srgbClr val="000000"/>
              </a:solidFill>
              <a:latin typeface="Calibri" panose="020F0502020204030204" pitchFamily="34" charset="0"/>
            </a:endParaRPr>
          </a:p>
          <a:p>
            <a:pPr marL="0" indent="0" algn="l">
              <a:buNone/>
            </a:pPr>
            <a:endParaRPr lang="en-US" sz="2400" dirty="0">
              <a:solidFill>
                <a:srgbClr val="000000"/>
              </a:solidFill>
              <a:latin typeface="Calibri" panose="020F0502020204030204" pitchFamily="34" charset="0"/>
            </a:endParaRPr>
          </a:p>
          <a:p>
            <a:pPr algn="l"/>
            <a:endParaRPr lang="en-CA" sz="2338"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401A8B9C-17D4-66B8-1AB1-C4B6E7D9BAA8}"/>
              </a:ext>
            </a:extLst>
          </p:cNvPr>
          <p:cNvSpPr>
            <a:spLocks noGrp="1"/>
          </p:cNvSpPr>
          <p:nvPr>
            <p:ph type="sldNum" sz="quarter" idx="10"/>
          </p:nvPr>
        </p:nvSpPr>
        <p:spPr/>
        <p:txBody>
          <a:bodyPr/>
          <a:lstStyle/>
          <a:p>
            <a:fld id="{246E4F03-9AE7-4954-8E54-3B5137041FEA}" type="slidenum">
              <a:rPr lang="en-US" smtClean="0"/>
              <a:pPr/>
              <a:t>8</a:t>
            </a:fld>
            <a:endParaRPr lang="en-US" dirty="0"/>
          </a:p>
        </p:txBody>
      </p:sp>
      <p:pic>
        <p:nvPicPr>
          <p:cNvPr id="5" name="Picture 4" descr="A snowy landscape with houses and trees&#10;&#10;Description automatically generated">
            <a:extLst>
              <a:ext uri="{FF2B5EF4-FFF2-40B4-BE49-F238E27FC236}">
                <a16:creationId xmlns:a16="http://schemas.microsoft.com/office/drawing/2014/main" id="{439A5A4A-67AA-F073-9E29-BC0014582112}"/>
              </a:ext>
            </a:extLst>
          </p:cNvPr>
          <p:cNvPicPr>
            <a:picLocks noChangeAspect="1"/>
          </p:cNvPicPr>
          <p:nvPr/>
        </p:nvPicPr>
        <p:blipFill>
          <a:blip r:embed="rId3" cstate="print">
            <a:extLst>
              <a:ext uri="{28A0092B-C50C-407E-A947-70E740481C1C}">
                <a14:useLocalDpi xmlns:a14="http://schemas.microsoft.com/office/drawing/2010/main" val="0"/>
              </a:ext>
            </a:extLst>
          </a:blip>
          <a:srcRect l="11997" r="15350"/>
          <a:stretch/>
        </p:blipFill>
        <p:spPr>
          <a:xfrm>
            <a:off x="6556200" y="1462117"/>
            <a:ext cx="4680000" cy="429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819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BDDE-B9DF-B784-1FFC-F25444DAF7BE}"/>
              </a:ext>
            </a:extLst>
          </p:cNvPr>
          <p:cNvSpPr>
            <a:spLocks noGrp="1"/>
          </p:cNvSpPr>
          <p:nvPr>
            <p:ph type="title"/>
          </p:nvPr>
        </p:nvSpPr>
        <p:spPr>
          <a:xfrm>
            <a:off x="395976" y="314868"/>
            <a:ext cx="10691336" cy="1113681"/>
          </a:xfrm>
        </p:spPr>
        <p:txBody>
          <a:bodyPr>
            <a:normAutofit/>
          </a:bodyPr>
          <a:lstStyle/>
          <a:p>
            <a:pPr algn="l"/>
            <a:r>
              <a:rPr lang="en-CA" sz="4400" b="1" dirty="0"/>
              <a:t>Notable</a:t>
            </a:r>
            <a:r>
              <a:rPr lang="en-CA" sz="4677" b="1" dirty="0"/>
              <a:t> Findings of the Assessment</a:t>
            </a:r>
          </a:p>
        </p:txBody>
      </p:sp>
      <p:sp>
        <p:nvSpPr>
          <p:cNvPr id="3" name="Content Placeholder 2">
            <a:extLst>
              <a:ext uri="{FF2B5EF4-FFF2-40B4-BE49-F238E27FC236}">
                <a16:creationId xmlns:a16="http://schemas.microsoft.com/office/drawing/2014/main" id="{4F985DEB-B6AE-60EC-9F74-82B0CB5406B2}"/>
              </a:ext>
            </a:extLst>
          </p:cNvPr>
          <p:cNvSpPr>
            <a:spLocks noGrp="1"/>
          </p:cNvSpPr>
          <p:nvPr>
            <p:ph idx="1"/>
          </p:nvPr>
        </p:nvSpPr>
        <p:spPr>
          <a:xfrm>
            <a:off x="381999" y="1428549"/>
            <a:ext cx="7325545" cy="4157742"/>
          </a:xfrm>
        </p:spPr>
        <p:txBody>
          <a:bodyPr>
            <a:normAutofit/>
          </a:bodyPr>
          <a:lstStyle/>
          <a:p>
            <a:pPr marL="277200" indent="-277200"/>
            <a:r>
              <a:rPr lang="en-CA" sz="2400" dirty="0">
                <a:solidFill>
                  <a:srgbClr val="000000"/>
                </a:solidFill>
                <a:latin typeface="Calibri" panose="020F0502020204030204" pitchFamily="34" charset="0"/>
              </a:rPr>
              <a:t>Mitigation measures are expected to be effective at preventing significant effects to air quality, noise, soils and permafrost, vegetation, most wildlife, birds and water.</a:t>
            </a:r>
          </a:p>
          <a:p>
            <a:pPr marL="277200" indent="-277200"/>
            <a:r>
              <a:rPr lang="en-CA" sz="2400" dirty="0">
                <a:solidFill>
                  <a:srgbClr val="000000"/>
                </a:solidFill>
                <a:latin typeface="Calibri" panose="020F0502020204030204" pitchFamily="34" charset="0"/>
              </a:rPr>
              <a:t>The Project will improve access to harvesting and traditional land use areas.</a:t>
            </a:r>
          </a:p>
          <a:p>
            <a:pPr marL="277200" indent="-277200" algn="l"/>
            <a:r>
              <a:rPr lang="en-CA" sz="2400" dirty="0">
                <a:solidFill>
                  <a:srgbClr val="000000"/>
                </a:solidFill>
                <a:latin typeface="Calibri" panose="020F0502020204030204" pitchFamily="34" charset="0"/>
              </a:rPr>
              <a:t>The Project will reduce boreal caribou habitat, and the amount of existing disturbance is already significant.</a:t>
            </a:r>
          </a:p>
          <a:p>
            <a:pPr marL="277200" indent="-277200"/>
            <a:r>
              <a:rPr lang="en-CA" sz="2400" dirty="0">
                <a:solidFill>
                  <a:srgbClr val="000000"/>
                </a:solidFill>
                <a:latin typeface="Calibri" panose="020F0502020204030204" pitchFamily="34" charset="0"/>
              </a:rPr>
              <a:t>The Project will make it easier to harvest fish and may lead to overfishing (conservatively significant) </a:t>
            </a:r>
          </a:p>
          <a:p>
            <a:pPr algn="l"/>
            <a:endParaRPr lang="en-CA" sz="2338"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401A8B9C-17D4-66B8-1AB1-C4B6E7D9BAA8}"/>
              </a:ext>
            </a:extLst>
          </p:cNvPr>
          <p:cNvSpPr>
            <a:spLocks noGrp="1"/>
          </p:cNvSpPr>
          <p:nvPr>
            <p:ph type="sldNum" sz="quarter" idx="10"/>
          </p:nvPr>
        </p:nvSpPr>
        <p:spPr/>
        <p:txBody>
          <a:bodyPr/>
          <a:lstStyle/>
          <a:p>
            <a:fld id="{246E4F03-9AE7-4954-8E54-3B5137041FEA}" type="slidenum">
              <a:rPr lang="en-US" smtClean="0"/>
              <a:pPr/>
              <a:t>9</a:t>
            </a:fld>
            <a:endParaRPr lang="en-US" dirty="0"/>
          </a:p>
        </p:txBody>
      </p:sp>
      <p:pic>
        <p:nvPicPr>
          <p:cNvPr id="6" name="Picture 5">
            <a:extLst>
              <a:ext uri="{FF2B5EF4-FFF2-40B4-BE49-F238E27FC236}">
                <a16:creationId xmlns:a16="http://schemas.microsoft.com/office/drawing/2014/main" id="{D70B4076-C99D-6D66-A401-F2AA2FD987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7726" y="1428548"/>
            <a:ext cx="3002092" cy="446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353885"/>
      </p:ext>
    </p:extLst>
  </p:cSld>
  <p:clrMapOvr>
    <a:masterClrMapping/>
  </p:clrMapOvr>
</p:sld>
</file>

<file path=ppt/theme/theme1.xml><?xml version="1.0" encoding="utf-8"?>
<a:theme xmlns:a="http://schemas.openxmlformats.org/drawingml/2006/main" name="GNWT PowerPoint Template_wide screen">
  <a:themeElements>
    <a:clrScheme name="GNWT VIP Colours">
      <a:dk1>
        <a:sysClr val="windowText" lastClr="000000"/>
      </a:dk1>
      <a:lt1>
        <a:sysClr val="window" lastClr="FFFFFF"/>
      </a:lt1>
      <a:dk2>
        <a:srgbClr val="7F7F7F"/>
      </a:dk2>
      <a:lt2>
        <a:srgbClr val="F2F2F2"/>
      </a:lt2>
      <a:accent1>
        <a:srgbClr val="2699D5"/>
      </a:accent1>
      <a:accent2>
        <a:srgbClr val="0076B6"/>
      </a:accent2>
      <a:accent3>
        <a:srgbClr val="FEBE10"/>
      </a:accent3>
      <a:accent4>
        <a:srgbClr val="40BFB4"/>
      </a:accent4>
      <a:accent5>
        <a:srgbClr val="C75997"/>
      </a:accent5>
      <a:accent6>
        <a:srgbClr val="A15124"/>
      </a:accent6>
      <a:hlink>
        <a:srgbClr val="2699D5"/>
      </a:hlink>
      <a:folHlink>
        <a:srgbClr val="0076B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NWT PowerPoint Template_wide screen">
  <a:themeElements>
    <a:clrScheme name="GNWT VIP Colours">
      <a:dk1>
        <a:sysClr val="windowText" lastClr="000000"/>
      </a:dk1>
      <a:lt1>
        <a:sysClr val="window" lastClr="FFFFFF"/>
      </a:lt1>
      <a:dk2>
        <a:srgbClr val="7F7F7F"/>
      </a:dk2>
      <a:lt2>
        <a:srgbClr val="F2F2F2"/>
      </a:lt2>
      <a:accent1>
        <a:srgbClr val="2699D5"/>
      </a:accent1>
      <a:accent2>
        <a:srgbClr val="0076B6"/>
      </a:accent2>
      <a:accent3>
        <a:srgbClr val="FEBE10"/>
      </a:accent3>
      <a:accent4>
        <a:srgbClr val="40BFB4"/>
      </a:accent4>
      <a:accent5>
        <a:srgbClr val="C75997"/>
      </a:accent5>
      <a:accent6>
        <a:srgbClr val="A15124"/>
      </a:accent6>
      <a:hlink>
        <a:srgbClr val="2699D5"/>
      </a:hlink>
      <a:folHlink>
        <a:srgbClr val="0076B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3ade10b-e65f-4c90-ac67-2f022e5f7d4e" xsi:nil="true"/>
    <lcf76f155ced4ddcb4097134ff3c332f xmlns="220cb165-98a6-487a-9119-68f4eb4c33b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540B3A7DADAB4992B68C883DDCDB9E" ma:contentTypeVersion="18" ma:contentTypeDescription="Create a new document." ma:contentTypeScope="" ma:versionID="b4c021a9e927ef7d432d45384b5c23fe">
  <xsd:schema xmlns:xsd="http://www.w3.org/2001/XMLSchema" xmlns:xs="http://www.w3.org/2001/XMLSchema" xmlns:p="http://schemas.microsoft.com/office/2006/metadata/properties" xmlns:ns2="220cb165-98a6-487a-9119-68f4eb4c33b0" xmlns:ns3="63ade10b-e65f-4c90-ac67-2f022e5f7d4e" targetNamespace="http://schemas.microsoft.com/office/2006/metadata/properties" ma:root="true" ma:fieldsID="e5dda1da92a3dc1b4800a8e25152daa4" ns2:_="" ns3:_="">
    <xsd:import namespace="220cb165-98a6-487a-9119-68f4eb4c33b0"/>
    <xsd:import namespace="63ade10b-e65f-4c90-ac67-2f022e5f7d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cb165-98a6-487a-9119-68f4eb4c33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ade10b-e65f-4c90-ac67-2f022e5f7d4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d5f0401-e89d-4a00-8658-dc4289325059}" ma:internalName="TaxCatchAll" ma:showField="CatchAllData" ma:web="63ade10b-e65f-4c90-ac67-2f022e5f7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B216C4-B98A-427B-A03C-B36660A23C38}">
  <ds:schemaRefs>
    <ds:schemaRef ds:uri="http://schemas.microsoft.com/sharepoint/v3/contenttype/forms"/>
  </ds:schemaRefs>
</ds:datastoreItem>
</file>

<file path=customXml/itemProps2.xml><?xml version="1.0" encoding="utf-8"?>
<ds:datastoreItem xmlns:ds="http://schemas.openxmlformats.org/officeDocument/2006/customXml" ds:itemID="{84AAEBB4-485D-411E-AE8B-25B33032446A}">
  <ds:schemaRefs>
    <ds:schemaRef ds:uri="http://purl.org/dc/dcmitype/"/>
    <ds:schemaRef ds:uri="220cb165-98a6-487a-9119-68f4eb4c33b0"/>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63ade10b-e65f-4c90-ac67-2f022e5f7d4e"/>
    <ds:schemaRef ds:uri="http://www.w3.org/XML/1998/namespace"/>
  </ds:schemaRefs>
</ds:datastoreItem>
</file>

<file path=customXml/itemProps3.xml><?xml version="1.0" encoding="utf-8"?>
<ds:datastoreItem xmlns:ds="http://schemas.openxmlformats.org/officeDocument/2006/customXml" ds:itemID="{A0351EBB-AEE9-4D06-B9B5-360C0F5FE25B}">
  <ds:schemaRefs>
    <ds:schemaRef ds:uri="220cb165-98a6-487a-9119-68f4eb4c33b0"/>
    <ds:schemaRef ds:uri="63ade10b-e65f-4c90-ac67-2f022e5f7d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GNWT PowerPoint Template_wide screen</Template>
  <TotalTime>0</TotalTime>
  <Words>2595</Words>
  <Application>Microsoft Office PowerPoint</Application>
  <PresentationFormat>Custom</PresentationFormat>
  <Paragraphs>285</Paragraphs>
  <Slides>15</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Cambria</vt:lpstr>
      <vt:lpstr>GNWT PowerPoint Template_wide screen</vt:lpstr>
      <vt:lpstr>1_GNWT PowerPoint Template_wide screen</vt:lpstr>
      <vt:lpstr>PowerPoint Presentation</vt:lpstr>
      <vt:lpstr>Mackenzie Valley Highway</vt:lpstr>
      <vt:lpstr>Project Overview </vt:lpstr>
      <vt:lpstr>Project Overview</vt:lpstr>
      <vt:lpstr>Project Activities</vt:lpstr>
      <vt:lpstr>Engagement and Traditional Knowledge</vt:lpstr>
      <vt:lpstr>Developer’s Assessment Report (DAR)</vt:lpstr>
      <vt:lpstr>Notable Findings of the Assessment</vt:lpstr>
      <vt:lpstr>Notable Findings of the Assessment</vt:lpstr>
      <vt:lpstr>PowerPoint Presentation</vt:lpstr>
      <vt:lpstr>Themes of IRs Received</vt:lpstr>
      <vt:lpstr>Themes of IRs Received</vt:lpstr>
      <vt:lpstr>Next Steps</vt:lpstr>
      <vt:lpstr>Socio-Economic Mitigation Related Engagement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22</cp:revision>
  <dcterms:created xsi:type="dcterms:W3CDTF">2024-10-01T22:42:36Z</dcterms:created>
  <dcterms:modified xsi:type="dcterms:W3CDTF">2024-10-18T20:35:42Z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0x010100EC540B3A7DADAB4992B68C883DDCDB9E</vt:lpwstr>
  </property>
  <property fmtid="{D5CDD505-2E9C-101B-9397-08002B2CF9AE}" pid="3" name="MediaServiceImageTags">
    <vt:lpwstr/>
  </property>
</Properties>
</file>