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0" r:id="rId2"/>
    <p:sldId id="258" r:id="rId3"/>
    <p:sldId id="261" r:id="rId4"/>
    <p:sldId id="262" r:id="rId5"/>
    <p:sldId id="302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264" r:id="rId17"/>
    <p:sldId id="265" r:id="rId18"/>
    <p:sldId id="276" r:id="rId19"/>
    <p:sldId id="278" r:id="rId20"/>
    <p:sldId id="279" r:id="rId21"/>
    <p:sldId id="274" r:id="rId2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96" d="100"/>
          <a:sy n="96" d="100"/>
        </p:scale>
        <p:origin x="-101" y="-12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saunders\AppData\Roaming\OpenText\OTEdit\EC_content_server\c82542249\MVH%20Poster%20Data%20(2)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ssaunders\AppData\Roaming\OpenText\OTEdit\EC_content_server\c68929935\MVH%20Poster%20Data%20(2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saunders\AppData\Roaming\OpenText\OTEdit\EC_content_server\c78907178\MVH%20Poster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118138972561702E-3"/>
          <c:y val="6.3213030510124141E-2"/>
          <c:w val="0.66537391949615887"/>
          <c:h val="0.744356418510941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'Dehcho Projects'!$B$5</c:f>
              <c:strCache>
                <c:ptCount val="1"/>
                <c:pt idx="0">
                  <c:v>Submit Developers Assessment Report  - September 2021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val>
            <c:numRef>
              <c:f>'Dehcho Projects'!$B$6</c:f>
              <c:numCache>
                <c:formatCode>0.0</c:formatCode>
                <c:ptCount val="1"/>
                <c:pt idx="0">
                  <c:v>1.92</c:v>
                </c:pt>
              </c:numCache>
            </c:numRef>
          </c:val>
        </c:ser>
        <c:ser>
          <c:idx val="1"/>
          <c:order val="1"/>
          <c:tx>
            <c:strRef>
              <c:f>'Dehcho Projects'!$C$5</c:f>
              <c:strCache>
                <c:ptCount val="1"/>
                <c:pt idx="0">
                  <c:v>Complete Environmental Assessment - September 2022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val>
            <c:numRef>
              <c:f>'Dehcho Projects'!$C$6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'Dehcho Projects'!$D$5</c:f>
              <c:strCache>
                <c:ptCount val="1"/>
                <c:pt idx="0">
                  <c:v>Regulatory Approvals - September 2023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val>
            <c:numRef>
              <c:f>'Dehcho Projects'!$D$6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</c:ser>
        <c:ser>
          <c:idx val="5"/>
          <c:order val="3"/>
          <c:tx>
            <c:strRef>
              <c:f>'Dehcho Projects'!$G$5</c:f>
              <c:strCache>
                <c:ptCount val="1"/>
                <c:pt idx="0">
                  <c:v>Construction Timeline subject to Funding and Contracting</c:v>
                </c:pt>
              </c:strCache>
            </c:strRef>
          </c:tx>
          <c:spPr>
            <a:gradFill>
              <a:gsLst>
                <a:gs pos="55000">
                  <a:schemeClr val="accent6"/>
                </a:gs>
                <a:gs pos="100000">
                  <a:schemeClr val="bg1"/>
                </a:gs>
              </a:gsLst>
              <a:lin ang="21540000" scaled="0"/>
            </a:gradFill>
          </c:spPr>
          <c:invertIfNegative val="0"/>
          <c:dPt>
            <c:idx val="0"/>
            <c:invertIfNegative val="0"/>
            <c:bubble3D val="0"/>
          </c:dPt>
          <c:val>
            <c:numRef>
              <c:f>'Dehcho Projects'!$G$6</c:f>
              <c:numCache>
                <c:formatCode>0.0</c:formatCode>
                <c:ptCount val="1"/>
                <c:pt idx="0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7"/>
        <c:overlap val="100"/>
        <c:axId val="258494464"/>
        <c:axId val="258496000"/>
      </c:barChart>
      <c:catAx>
        <c:axId val="258494464"/>
        <c:scaling>
          <c:orientation val="minMax"/>
        </c:scaling>
        <c:delete val="1"/>
        <c:axPos val="l"/>
        <c:majorTickMark val="out"/>
        <c:minorTickMark val="none"/>
        <c:tickLblPos val="nextTo"/>
        <c:crossAx val="258496000"/>
        <c:crosses val="autoZero"/>
        <c:auto val="1"/>
        <c:lblAlgn val="ctr"/>
        <c:lblOffset val="100"/>
        <c:noMultiLvlLbl val="0"/>
      </c:catAx>
      <c:valAx>
        <c:axId val="258496000"/>
        <c:scaling>
          <c:orientation val="minMax"/>
          <c:max val="1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CA" sz="1400"/>
                  <a:t>Years to Completion</a:t>
                </a:r>
              </a:p>
            </c:rich>
          </c:tx>
          <c:layout>
            <c:manualLayout>
              <c:xMode val="edge"/>
              <c:yMode val="edge"/>
              <c:x val="0.27142182091726696"/>
              <c:y val="0.8931889796954787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258494464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68825959355910826"/>
          <c:y val="6.868238367749821E-2"/>
          <c:w val="0.28255933880340761"/>
          <c:h val="0.66033137344035475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451618788532375E-2"/>
          <c:y val="7.6045627376425853E-2"/>
          <c:w val="0.49461202786555125"/>
          <c:h val="0.710895681766014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'Dehcho Projects'!$B$35</c:f>
              <c:strCache>
                <c:ptCount val="1"/>
                <c:pt idx="0">
                  <c:v>Submit Regulatory Applications - February 2020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val>
            <c:numRef>
              <c:f>'Dehcho Projects'!$B$36</c:f>
              <c:numCache>
                <c:formatCode>General</c:formatCode>
                <c:ptCount val="1"/>
                <c:pt idx="0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'Dehcho Projects'!$C$35</c:f>
              <c:strCache>
                <c:ptCount val="1"/>
                <c:pt idx="0">
                  <c:v>Regulatory Approvals - April 2020 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val>
            <c:numRef>
              <c:f>'Dehcho Projects'!$C$36</c:f>
              <c:numCache>
                <c:formatCode>General</c:formatCode>
                <c:ptCount val="1"/>
                <c:pt idx="0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'Dehcho Projects'!$D$35</c:f>
              <c:strCache>
                <c:ptCount val="1"/>
                <c:pt idx="0">
                  <c:v>Contract Awarded - September 2020</c:v>
                </c:pt>
              </c:strCache>
            </c:strRef>
          </c:tx>
          <c:spPr>
            <a:solidFill>
              <a:srgbClr val="FEBE10"/>
            </a:solidFill>
          </c:spPr>
          <c:invertIfNegative val="0"/>
          <c:val>
            <c:numRef>
              <c:f>'Dehcho Projects'!$D$36</c:f>
              <c:numCache>
                <c:formatCode>General</c:formatCode>
                <c:ptCount val="1"/>
                <c:pt idx="0">
                  <c:v>0.45</c:v>
                </c:pt>
              </c:numCache>
            </c:numRef>
          </c:val>
        </c:ser>
        <c:ser>
          <c:idx val="3"/>
          <c:order val="3"/>
          <c:tx>
            <c:strRef>
              <c:f>'Dehcho Projects'!$E$35</c:f>
              <c:strCache>
                <c:ptCount val="1"/>
                <c:pt idx="0">
                  <c:v>Construction Phase - November 2020 to March 2022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val>
            <c:numRef>
              <c:f>'Dehcho Projects'!$E$36</c:f>
              <c:numCache>
                <c:formatCode>General</c:formatCode>
                <c:ptCount val="1"/>
                <c:pt idx="0">
                  <c:v>1.375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5"/>
        <c:overlap val="100"/>
        <c:axId val="258446464"/>
        <c:axId val="258448000"/>
      </c:barChart>
      <c:catAx>
        <c:axId val="258446464"/>
        <c:scaling>
          <c:orientation val="minMax"/>
        </c:scaling>
        <c:delete val="1"/>
        <c:axPos val="l"/>
        <c:majorTickMark val="out"/>
        <c:minorTickMark val="none"/>
        <c:tickLblPos val="nextTo"/>
        <c:crossAx val="258448000"/>
        <c:crosses val="autoZero"/>
        <c:auto val="1"/>
        <c:lblAlgn val="ctr"/>
        <c:lblOffset val="100"/>
        <c:noMultiLvlLbl val="0"/>
      </c:catAx>
      <c:valAx>
        <c:axId val="258448000"/>
        <c:scaling>
          <c:orientation val="minMax"/>
          <c:max val="3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100"/>
                </a:pPr>
                <a:r>
                  <a:rPr lang="en-CA" sz="1100" dirty="0"/>
                  <a:t>Years to Completion</a:t>
                </a:r>
              </a:p>
            </c:rich>
          </c:tx>
          <c:layout>
            <c:manualLayout>
              <c:xMode val="edge"/>
              <c:yMode val="edge"/>
              <c:x val="0.17176379582201315"/>
              <c:y val="0.9134644671317225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58446464"/>
        <c:crossesAt val="1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52146341137248475"/>
          <c:y val="0.21810564553955469"/>
          <c:w val="0.3381262937843072"/>
          <c:h val="0.28748939652505412"/>
        </c:manualLayout>
      </c:layout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769602740759048E-2"/>
          <c:y val="3.4458594311347339E-2"/>
          <c:w val="0.63810287350722517"/>
          <c:h val="0.8870646087543575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SGP!$N$3</c:f>
              <c:strCache>
                <c:ptCount val="1"/>
                <c:pt idx="0">
                  <c:v>Completion of Project Description Report (June 2021)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invertIfNegative val="0"/>
          <c:val>
            <c:numRef>
              <c:f>SGP!$N$4</c:f>
              <c:numCache>
                <c:formatCode>General</c:formatCode>
                <c:ptCount val="1"/>
                <c:pt idx="0">
                  <c:v>1.75</c:v>
                </c:pt>
              </c:numCache>
            </c:numRef>
          </c:val>
        </c:ser>
        <c:ser>
          <c:idx val="1"/>
          <c:order val="1"/>
          <c:tx>
            <c:strRef>
              <c:f>SGP!$O$3</c:f>
              <c:strCache>
                <c:ptCount val="1"/>
                <c:pt idx="0">
                  <c:v>Completion of Developer's Assessment Report (December 2022)</c:v>
                </c:pt>
              </c:strCache>
            </c:strRef>
          </c:tx>
          <c:invertIfNegative val="0"/>
          <c:val>
            <c:numRef>
              <c:f>SGP!$O$4</c:f>
              <c:numCache>
                <c:formatCode>General</c:formatCode>
                <c:ptCount val="1"/>
                <c:pt idx="0">
                  <c:v>1.25</c:v>
                </c:pt>
              </c:numCache>
            </c:numRef>
          </c:val>
        </c:ser>
        <c:ser>
          <c:idx val="2"/>
          <c:order val="2"/>
          <c:tx>
            <c:strRef>
              <c:f>SGP!$P$3</c:f>
              <c:strCache>
                <c:ptCount val="1"/>
                <c:pt idx="0">
                  <c:v>Completion of Environmental Assessment (December 2023)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val>
            <c:numRef>
              <c:f>SGP!$P$4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SGP!$Q$3</c:f>
              <c:strCache>
                <c:ptCount val="1"/>
                <c:pt idx="0">
                  <c:v>Regulatory Approvals (December 2024)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val>
            <c:numRef>
              <c:f>SGP!$Q$4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4"/>
          <c:order val="4"/>
          <c:tx>
            <c:strRef>
              <c:f>SGP!$R$3</c:f>
              <c:strCache>
                <c:ptCount val="1"/>
                <c:pt idx="0">
                  <c:v>Construction timeline subject to funding and contracting</c:v>
                </c:pt>
              </c:strCache>
            </c:strRef>
          </c:tx>
          <c:spPr>
            <a:gradFill>
              <a:gsLst>
                <a:gs pos="41000">
                  <a:schemeClr val="accent6"/>
                </a:gs>
                <a:gs pos="91000">
                  <a:schemeClr val="bg1"/>
                </a:gs>
              </a:gsLst>
              <a:lin ang="21540000" scaled="0"/>
            </a:gradFill>
          </c:spPr>
          <c:invertIfNegative val="0"/>
          <c:val>
            <c:numRef>
              <c:f>SGP!$R$4</c:f>
              <c:numCache>
                <c:formatCode>General</c:formatCode>
                <c:ptCount val="1"/>
                <c:pt idx="0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5"/>
        <c:overlap val="100"/>
        <c:axId val="258395136"/>
        <c:axId val="258396928"/>
      </c:barChart>
      <c:catAx>
        <c:axId val="2583951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8396928"/>
        <c:crosses val="autoZero"/>
        <c:auto val="1"/>
        <c:lblAlgn val="ctr"/>
        <c:lblOffset val="100"/>
        <c:noMultiLvlLbl val="0"/>
      </c:catAx>
      <c:valAx>
        <c:axId val="258396928"/>
        <c:scaling>
          <c:orientation val="minMax"/>
          <c:max val="8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58395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876669328969429"/>
          <c:y val="8.8980131672776075E-2"/>
          <c:w val="0.32424269779524267"/>
          <c:h val="0.59649257388926535"/>
        </c:manualLayout>
      </c:layout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0.84909</cdr:y>
    </cdr:from>
    <cdr:to>
      <cdr:x>0.12244</cdr:x>
      <cdr:y>0.90815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394178" y="4017136"/>
          <a:ext cx="1371600" cy="279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b="1" dirty="0" smtClean="0"/>
            <a:t>Nov 2019</a:t>
          </a:r>
          <a:endParaRPr lang="en-CA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0.00449</cdr:x>
      <cdr:y>0.83323</cdr:y>
    </cdr:from>
    <cdr:to>
      <cdr:x>0.13366</cdr:x>
      <cdr:y>0.889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707" y="4174583"/>
          <a:ext cx="1371599" cy="279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CA" b="1" dirty="0" smtClean="0"/>
            <a:t>Nov 2019</a:t>
          </a:r>
          <a:endParaRPr lang="en-CA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570BD5E-03EA-4E3E-85DF-DA71BB501348}" type="datetimeFigureOut">
              <a:rPr lang="en-CA" smtClean="0"/>
              <a:t>2019-11-25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8422022-EF07-4CF4-A2E9-00967C9CDC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2219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B0B0-8954-4F6D-AAA2-0599108EB7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86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B0B0-8954-4F6D-AAA2-0599108EB7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86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B0B0-8954-4F6D-AAA2-0599108EB7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86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B0B0-8954-4F6D-AAA2-0599108EB7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86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B0B0-8954-4F6D-AAA2-0599108EB7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86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B0B0-8954-4F6D-AAA2-0599108EB7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86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666" indent="-171666">
              <a:buFont typeface="Arial" pitchFamily="34" charset="0"/>
              <a:buChar char="•"/>
            </a:pPr>
            <a:r>
              <a:rPr lang="en-US" dirty="0"/>
              <a:t>Goal</a:t>
            </a:r>
            <a:r>
              <a:rPr lang="en-US" baseline="0" dirty="0"/>
              <a:t> is to create all-weather access into SGP</a:t>
            </a:r>
            <a:endParaRPr lang="en-US" dirty="0"/>
          </a:p>
          <a:p>
            <a:pPr marL="171666" indent="-171666">
              <a:buFont typeface="Arial" pitchFamily="34" charset="0"/>
              <a:buChar char="•"/>
            </a:pPr>
            <a:r>
              <a:rPr lang="en-US" dirty="0"/>
              <a:t>World-class deposits -</a:t>
            </a:r>
            <a:r>
              <a:rPr lang="en-US" baseline="0" dirty="0"/>
              <a:t> </a:t>
            </a:r>
            <a:r>
              <a:rPr lang="en-US" dirty="0"/>
              <a:t>significant contributor to the NWT economy</a:t>
            </a:r>
          </a:p>
          <a:p>
            <a:pPr marL="171666" indent="-171666">
              <a:buFont typeface="Arial" pitchFamily="34" charset="0"/>
              <a:buChar char="•"/>
            </a:pPr>
            <a:r>
              <a:rPr lang="en-US" dirty="0"/>
              <a:t>Climate</a:t>
            </a:r>
            <a:r>
              <a:rPr lang="en-US" baseline="0" dirty="0"/>
              <a:t> change and increased traffic for mine resupply threatening winter road system.</a:t>
            </a:r>
            <a:endParaRPr lang="en-US" dirty="0"/>
          </a:p>
          <a:p>
            <a:pPr marL="171666" indent="-171666">
              <a:buFont typeface="Arial" pitchFamily="34" charset="0"/>
              <a:buChar char="•"/>
            </a:pPr>
            <a:r>
              <a:rPr lang="en-US" dirty="0"/>
              <a:t>Shortened operating seasons</a:t>
            </a:r>
            <a:r>
              <a:rPr lang="en-US" baseline="0" dirty="0"/>
              <a:t> – increased costs</a:t>
            </a:r>
            <a:endParaRPr lang="en-US" dirty="0"/>
          </a:p>
          <a:p>
            <a:pPr marL="171666" indent="-171666" defTabSz="915556"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Reduce costs for industry activities – mining industry needs boost</a:t>
            </a:r>
          </a:p>
          <a:p>
            <a:pPr marL="171666" indent="-171666" defTabSz="915556"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Significant possibilities for a strengthened sustainable development partnership with governments of Nunavut and Canada and Aboriginal partners</a:t>
            </a:r>
          </a:p>
          <a:p>
            <a:pPr marL="171666" indent="-171666" defTabSz="915556"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Continuing to meet with Nunavut to advance</a:t>
            </a:r>
            <a:r>
              <a:rPr lang="en-US" baseline="0" dirty="0">
                <a:solidFill>
                  <a:prstClr val="black"/>
                </a:solidFill>
              </a:rPr>
              <a:t> progress in both jurisdictions </a:t>
            </a:r>
            <a:endParaRPr lang="en-US" dirty="0">
              <a:solidFill>
                <a:prstClr val="black"/>
              </a:solidFill>
            </a:endParaRPr>
          </a:p>
          <a:p>
            <a:pPr marL="171666" indent="-171666" defTabSz="915556"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Nunavut submitted proposal to Canada for Grays Bay project – Complements NWT vision</a:t>
            </a:r>
          </a:p>
          <a:p>
            <a:pPr marL="171666" indent="-171666" defTabSz="915556">
              <a:buFont typeface="Arial" pitchFamily="34" charset="0"/>
              <a:buChar char="•"/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pPr defTabSz="915556"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171666" indent="-171666">
              <a:buFont typeface="Arial" pitchFamily="34" charset="0"/>
              <a:buChar char="•"/>
            </a:pPr>
            <a:endParaRPr lang="en-US" dirty="0"/>
          </a:p>
          <a:p>
            <a:pPr marL="171666" indent="-171666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B00F2-C526-4DF8-95E6-BEDDAC143D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10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B00F2-C526-4DF8-95E6-BEDDAC143DB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887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B0B0-8954-4F6D-AAA2-0599108EB7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860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B0B0-8954-4F6D-AAA2-0599108EB7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860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B0B0-8954-4F6D-AAA2-0599108EB7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86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B0B0-8954-4F6D-AAA2-0599108EB7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860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B00F2-C526-4DF8-95E6-BEDDAC143DB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4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B0B0-8954-4F6D-AAA2-0599108EB7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86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B0B0-8954-4F6D-AAA2-0599108EB7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86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B0B0-8954-4F6D-AAA2-0599108EB7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86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B0B0-8954-4F6D-AAA2-0599108EB7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86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B0B0-8954-4F6D-AAA2-0599108EB7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86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B0B0-8954-4F6D-AAA2-0599108EB7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86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B0B0-8954-4F6D-AAA2-0599108EB7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8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EB0F-298E-445B-918A-5D5669B26EEA}" type="datetime1">
              <a:rPr lang="en-CA" smtClean="0"/>
              <a:t>2019-11-25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22B0-CD22-4732-80F9-9E789A84B9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2825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FC14A-253E-44D9-9E3C-DFDC1A3E9E99}" type="datetime1">
              <a:rPr lang="en-CA" smtClean="0"/>
              <a:t>2019-11-25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22B0-CD22-4732-80F9-9E789A84B9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075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28A1-AC99-4D42-8153-5EF7F3B2950B}" type="datetime1">
              <a:rPr lang="en-CA" smtClean="0"/>
              <a:t>2019-11-25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22B0-CD22-4732-80F9-9E789A84B9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6066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81DC-8F54-4AA7-921D-04AF2056E919}" type="datetime1">
              <a:rPr lang="en-CA" smtClean="0"/>
              <a:t>2019-11-25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22B0-CD22-4732-80F9-9E789A84B9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623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8821D-AFAA-4FAF-8DFA-C4E777006C32}" type="datetime1">
              <a:rPr lang="en-CA" smtClean="0"/>
              <a:t>2019-11-25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22B0-CD22-4732-80F9-9E789A84B9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3932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9A026-54E1-4227-821E-CCF600D546D4}" type="datetime1">
              <a:rPr lang="en-CA" smtClean="0"/>
              <a:t>2019-11-25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22B0-CD22-4732-80F9-9E789A84B9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08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8285-52C8-4843-8473-62C402430F65}" type="datetime1">
              <a:rPr lang="en-CA" smtClean="0"/>
              <a:t>2019-11-25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22B0-CD22-4732-80F9-9E789A84B9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438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4040-1E43-489B-9C51-DD2F3F30EE27}" type="datetime1">
              <a:rPr lang="en-CA" smtClean="0"/>
              <a:t>2019-11-25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22B0-CD22-4732-80F9-9E789A84B9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508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91FD-F13C-4A92-8A95-FEB6974C40F9}" type="datetime1">
              <a:rPr lang="en-CA" smtClean="0"/>
              <a:t>2019-11-25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22B0-CD22-4732-80F9-9E789A84B9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490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2B94-3E13-4B69-93F6-260D11A260B2}" type="datetime1">
              <a:rPr lang="en-CA" smtClean="0"/>
              <a:t>2019-11-25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22B0-CD22-4732-80F9-9E789A84B9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603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4F29-4D4D-4F1D-BEF2-96F7E407F818}" type="datetime1">
              <a:rPr lang="en-CA" smtClean="0"/>
              <a:t>2019-11-25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22B0-CD22-4732-80F9-9E789A84B9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615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05FB8-5DE6-4BA9-AE66-11954D601942}" type="datetime1">
              <a:rPr lang="en-CA" smtClean="0"/>
              <a:t>2019-11-25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422B0-CD22-4732-80F9-9E789A84B9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814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ssaunders\AppData\Roaming\OpenText\OTEdit\EC_content_server\c80891029\mailto_SGP@gov.nt.ca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4.png"/><Relationship Id="rId4" Type="http://schemas.openxmlformats.org/officeDocument/2006/relationships/hyperlink" Target="file:///C:\Users\ssaunders\AppData\Roaming\OpenText\OTEdit\EC_content_server\c80891029\mailto_MVH@gov.nt.c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7C47BE5-87D4-884E-9512-1B8EBE35FC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5" b="19605"/>
          <a:stretch/>
        </p:blipFill>
        <p:spPr>
          <a:xfrm>
            <a:off x="1" y="1100833"/>
            <a:ext cx="12191997" cy="57571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702A71C-0E11-7048-B08B-077D65AFB0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3" r="21496"/>
          <a:stretch/>
        </p:blipFill>
        <p:spPr>
          <a:xfrm>
            <a:off x="1" y="705275"/>
            <a:ext cx="12192000" cy="26810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6665" y="579096"/>
            <a:ext cx="8061345" cy="1754322"/>
          </a:xfrm>
          <a:prstGeom prst="rect">
            <a:avLst/>
          </a:prstGeom>
          <a:noFill/>
        </p:spPr>
        <p:txBody>
          <a:bodyPr wrap="square" lIns="91418" tIns="45718" rIns="91418" bIns="45718" rtlCol="0">
            <a:spAutoFit/>
          </a:bodyPr>
          <a:lstStyle/>
          <a:p>
            <a:r>
              <a:rPr lang="en-CA" sz="4400" b="1" spc="-300" dirty="0" smtClean="0">
                <a:solidFill>
                  <a:srgbClr val="355FAA"/>
                </a:solidFill>
              </a:rPr>
              <a:t> </a:t>
            </a:r>
            <a:r>
              <a:rPr lang="en-CA" sz="4400" b="1" spc="-150" dirty="0" smtClean="0">
                <a:solidFill>
                  <a:srgbClr val="355FAA"/>
                </a:solidFill>
              </a:rPr>
              <a:t>NWT Transportation Corridors</a:t>
            </a:r>
            <a:endParaRPr lang="en-CA" sz="4400" b="1" spc="-150" dirty="0">
              <a:solidFill>
                <a:srgbClr val="355FAA"/>
              </a:solidFill>
            </a:endParaRPr>
          </a:p>
          <a:p>
            <a:r>
              <a:rPr lang="en-US" sz="2000" b="1" spc="-150" dirty="0" smtClean="0">
                <a:solidFill>
                  <a:srgbClr val="0070C0"/>
                </a:solidFill>
              </a:rPr>
              <a:t>  </a:t>
            </a:r>
            <a:r>
              <a:rPr lang="en-US" sz="2000" b="1" spc="-150" dirty="0" smtClean="0">
                <a:solidFill>
                  <a:srgbClr val="355FAA"/>
                </a:solidFill>
              </a:rPr>
              <a:t>Project Management Conference ― November </a:t>
            </a:r>
            <a:r>
              <a:rPr lang="en-US" sz="2000" b="1" spc="-150" dirty="0">
                <a:solidFill>
                  <a:srgbClr val="355FAA"/>
                </a:solidFill>
              </a:rPr>
              <a:t>2019</a:t>
            </a:r>
            <a:endParaRPr lang="en-CA" sz="2000" b="1" spc="-150" dirty="0">
              <a:solidFill>
                <a:srgbClr val="355FAA"/>
              </a:solidFill>
            </a:endParaRPr>
          </a:p>
          <a:p>
            <a:endParaRPr lang="en-CA" sz="4400" b="1" spc="-300" dirty="0">
              <a:solidFill>
                <a:srgbClr val="355FAA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212F3052-0302-B449-B2CC-AD4D2556A9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1726483"/>
            <a:ext cx="2222500" cy="3429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37839B12-8F21-4D49-98E9-C16D0E369105}"/>
              </a:ext>
            </a:extLst>
          </p:cNvPr>
          <p:cNvCxnSpPr>
            <a:cxnSpLocks/>
          </p:cNvCxnSpPr>
          <p:nvPr/>
        </p:nvCxnSpPr>
        <p:spPr>
          <a:xfrm>
            <a:off x="0" y="425208"/>
            <a:ext cx="12192001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95290B5-2099-CD42-8ACD-537E539B3392}"/>
              </a:ext>
            </a:extLst>
          </p:cNvPr>
          <p:cNvSpPr/>
          <p:nvPr/>
        </p:nvSpPr>
        <p:spPr>
          <a:xfrm>
            <a:off x="477077" y="271319"/>
            <a:ext cx="960784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8" rIns="91418" bIns="45718" rtlCol="0" anchor="ctr"/>
          <a:lstStyle/>
          <a:p>
            <a:pPr algn="ctr"/>
            <a:endParaRPr lang="en-CA" dirty="0"/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827497F4-922E-6949-A5C2-33C0F14BAF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04" y="203979"/>
            <a:ext cx="521253" cy="4240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7A9BC1B-D26E-8B4D-8422-0092B0C0C1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22"/>
          <a:stretch/>
        </p:blipFill>
        <p:spPr>
          <a:xfrm>
            <a:off x="-2" y="5479142"/>
            <a:ext cx="12192000" cy="13870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2162DC0-E6CF-8546-AABA-5C1943765059}"/>
              </a:ext>
            </a:extLst>
          </p:cNvPr>
          <p:cNvSpPr/>
          <p:nvPr/>
        </p:nvSpPr>
        <p:spPr>
          <a:xfrm>
            <a:off x="8905461" y="262004"/>
            <a:ext cx="2845908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8" rIns="91418" bIns="45718" rtlCol="0" anchor="ctr"/>
          <a:lstStyle/>
          <a:p>
            <a:pPr algn="ctr"/>
            <a:endParaRPr lang="en-CA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17C933C-9D83-8B45-A4DF-31D73F04A9B5}"/>
              </a:ext>
            </a:extLst>
          </p:cNvPr>
          <p:cNvSpPr txBox="1"/>
          <p:nvPr/>
        </p:nvSpPr>
        <p:spPr>
          <a:xfrm>
            <a:off x="8975033" y="271319"/>
            <a:ext cx="2693507" cy="307777"/>
          </a:xfrm>
          <a:prstGeom prst="rect">
            <a:avLst/>
          </a:prstGeom>
          <a:noFill/>
        </p:spPr>
        <p:txBody>
          <a:bodyPr wrap="square" lIns="91418" tIns="45718" rIns="91418" bIns="45718" rtlCol="0">
            <a:spAutoFit/>
          </a:bodyPr>
          <a:lstStyle/>
          <a:p>
            <a:r>
              <a:rPr lang="en-CA" sz="1400" b="1" dirty="0">
                <a:solidFill>
                  <a:schemeClr val="accent1">
                    <a:lumMod val="75000"/>
                  </a:schemeClr>
                </a:solidFill>
              </a:rPr>
              <a:t>CONNECTING TO OPPORTUNITIES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22B0-CD22-4732-80F9-9E789A84B927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275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295">
        <p:fade/>
      </p:transition>
    </mc:Choice>
    <mc:Fallback xmlns="">
      <p:transition spd="med" advTm="52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DCCE334-537E-4945-B896-3853DE6F6FF2}"/>
              </a:ext>
            </a:extLst>
          </p:cNvPr>
          <p:cNvSpPr/>
          <p:nvPr/>
        </p:nvSpPr>
        <p:spPr>
          <a:xfrm>
            <a:off x="667284" y="1914013"/>
            <a:ext cx="9558528" cy="646331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fontAlgn="t">
              <a:spcAft>
                <a:spcPts val="600"/>
              </a:spcAft>
            </a:pPr>
            <a:endParaRPr lang="en-US" sz="36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E956673F-0887-6345-8E02-6407AB1AA5DD}"/>
              </a:ext>
            </a:extLst>
          </p:cNvPr>
          <p:cNvCxnSpPr>
            <a:cxnSpLocks/>
          </p:cNvCxnSpPr>
          <p:nvPr/>
        </p:nvCxnSpPr>
        <p:spPr>
          <a:xfrm>
            <a:off x="1" y="425208"/>
            <a:ext cx="12192001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77077" y="203979"/>
            <a:ext cx="11474779" cy="424071"/>
            <a:chOff x="477077" y="203979"/>
            <a:chExt cx="11474779" cy="424071"/>
          </a:xfrm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229CDEC0-75ED-BF4E-ACEE-839B05622026}"/>
                </a:ext>
              </a:extLst>
            </p:cNvPr>
            <p:cNvSpPr/>
            <p:nvPr/>
          </p:nvSpPr>
          <p:spPr>
            <a:xfrm>
              <a:off x="477077" y="271321"/>
              <a:ext cx="960784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18" rIns="91416" bIns="45718" rtlCol="0" anchor="ctr"/>
            <a:lstStyle/>
            <a:p>
              <a:pPr algn="ctr"/>
              <a:endParaRPr lang="en-CA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D7B26A01-7B40-D741-9BFF-FDE41F2CD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904" y="203979"/>
              <a:ext cx="521253" cy="424071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4E38C54A-EBA9-3346-99B9-2607CA7C82E4}"/>
                </a:ext>
              </a:extLst>
            </p:cNvPr>
            <p:cNvSpPr/>
            <p:nvPr/>
          </p:nvSpPr>
          <p:spPr>
            <a:xfrm>
              <a:off x="8905462" y="262005"/>
              <a:ext cx="28459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18" rIns="91416" bIns="45718" rtlCol="0" anchor="ctr"/>
            <a:lstStyle/>
            <a:p>
              <a:pPr algn="ctr"/>
              <a:endParaRPr lang="en-CA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E556124B-C1E6-034D-8497-A5B0B58BFE45}"/>
                </a:ext>
              </a:extLst>
            </p:cNvPr>
            <p:cNvSpPr txBox="1"/>
            <p:nvPr/>
          </p:nvSpPr>
          <p:spPr>
            <a:xfrm>
              <a:off x="8947325" y="271321"/>
              <a:ext cx="3004531" cy="323161"/>
            </a:xfrm>
            <a:prstGeom prst="rect">
              <a:avLst/>
            </a:prstGeom>
            <a:noFill/>
          </p:spPr>
          <p:txBody>
            <a:bodyPr wrap="square" lIns="91416" tIns="45718" rIns="91416" bIns="45718" rtlCol="0">
              <a:spAutoFit/>
            </a:bodyPr>
            <a:lstStyle/>
            <a:p>
              <a:r>
                <a:rPr lang="en-CA" sz="1500" b="1" dirty="0">
                  <a:solidFill>
                    <a:schemeClr val="accent1">
                      <a:lumMod val="75000"/>
                    </a:schemeClr>
                  </a:solidFill>
                </a:rPr>
                <a:t>CONNECTING TO OPPORTUNITIES</a:t>
              </a:r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6798733" y="1543574"/>
            <a:ext cx="5054600" cy="4603727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CA" sz="2000" dirty="0"/>
              <a:t>Short road extensions from communities along MVH alignment (Canyon Creek)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CA" sz="2000" dirty="0"/>
              <a:t>Capacity building projects to ensure residents can take full advantage of future construction of the MVH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CA" sz="2000" dirty="0"/>
              <a:t>81 people were employed at peak construction of Canyon Creek Access Road</a:t>
            </a:r>
            <a:endParaRPr lang="en-US" sz="20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Could advance separately from the MVH EA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dirty="0">
                <a:solidFill>
                  <a:prstClr val="black"/>
                </a:solidFill>
              </a:rPr>
              <a:t>Will require community support and approval of regulatory boards</a:t>
            </a:r>
          </a:p>
          <a:p>
            <a:pPr marL="0" indent="0">
              <a:buNone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AD94-DD8E-A940-BA4B-128C9FA18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57759" y="675156"/>
            <a:ext cx="11905716" cy="583828"/>
          </a:xfrm>
          <a:prstGeom prst="rect">
            <a:avLst/>
          </a:prstGeom>
        </p:spPr>
        <p:txBody>
          <a:bodyPr lIns="91418" tIns="45718" rIns="91418" bIns="45718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b="1" spc="-151" dirty="0" smtClean="0">
                <a:solidFill>
                  <a:srgbClr val="355FAA"/>
                </a:solidFill>
                <a:latin typeface="Calibri" panose="020F0502020204030204"/>
                <a:ea typeface="+mn-ea"/>
                <a:cs typeface="+mn-cs"/>
              </a:rPr>
              <a:t>Road Extension Projects</a:t>
            </a:r>
            <a:endParaRPr lang="en-CA" sz="2800" b="1" spc="-151" dirty="0">
              <a:solidFill>
                <a:srgbClr val="355FAA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89" y="1628508"/>
            <a:ext cx="5777389" cy="43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5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DCCE334-537E-4945-B896-3853DE6F6FF2}"/>
              </a:ext>
            </a:extLst>
          </p:cNvPr>
          <p:cNvSpPr/>
          <p:nvPr/>
        </p:nvSpPr>
        <p:spPr>
          <a:xfrm>
            <a:off x="667284" y="1914013"/>
            <a:ext cx="9558528" cy="646331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fontAlgn="t">
              <a:spcAft>
                <a:spcPts val="600"/>
              </a:spcAft>
            </a:pPr>
            <a:endParaRPr lang="en-US" sz="36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E956673F-0887-6345-8E02-6407AB1AA5DD}"/>
              </a:ext>
            </a:extLst>
          </p:cNvPr>
          <p:cNvCxnSpPr>
            <a:cxnSpLocks/>
          </p:cNvCxnSpPr>
          <p:nvPr/>
        </p:nvCxnSpPr>
        <p:spPr>
          <a:xfrm>
            <a:off x="1" y="425208"/>
            <a:ext cx="12192001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77077" y="203979"/>
            <a:ext cx="11474779" cy="424071"/>
            <a:chOff x="477077" y="203979"/>
            <a:chExt cx="11474779" cy="424071"/>
          </a:xfrm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229CDEC0-75ED-BF4E-ACEE-839B05622026}"/>
                </a:ext>
              </a:extLst>
            </p:cNvPr>
            <p:cNvSpPr/>
            <p:nvPr/>
          </p:nvSpPr>
          <p:spPr>
            <a:xfrm>
              <a:off x="477077" y="271321"/>
              <a:ext cx="960784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18" rIns="91416" bIns="45718" rtlCol="0" anchor="ctr"/>
            <a:lstStyle/>
            <a:p>
              <a:pPr algn="ctr"/>
              <a:endParaRPr lang="en-CA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D7B26A01-7B40-D741-9BFF-FDE41F2CD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904" y="203979"/>
              <a:ext cx="521253" cy="424071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4E38C54A-EBA9-3346-99B9-2607CA7C82E4}"/>
                </a:ext>
              </a:extLst>
            </p:cNvPr>
            <p:cNvSpPr/>
            <p:nvPr/>
          </p:nvSpPr>
          <p:spPr>
            <a:xfrm>
              <a:off x="8905462" y="262005"/>
              <a:ext cx="28459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18" rIns="91416" bIns="45718" rtlCol="0" anchor="ctr"/>
            <a:lstStyle/>
            <a:p>
              <a:pPr algn="ctr"/>
              <a:endParaRPr lang="en-CA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E556124B-C1E6-034D-8497-A5B0B58BFE45}"/>
                </a:ext>
              </a:extLst>
            </p:cNvPr>
            <p:cNvSpPr txBox="1"/>
            <p:nvPr/>
          </p:nvSpPr>
          <p:spPr>
            <a:xfrm>
              <a:off x="8947325" y="271321"/>
              <a:ext cx="3004531" cy="323161"/>
            </a:xfrm>
            <a:prstGeom prst="rect">
              <a:avLst/>
            </a:prstGeom>
            <a:noFill/>
          </p:spPr>
          <p:txBody>
            <a:bodyPr wrap="square" lIns="91416" tIns="45718" rIns="91416" bIns="45718" rtlCol="0">
              <a:spAutoFit/>
            </a:bodyPr>
            <a:lstStyle/>
            <a:p>
              <a:r>
                <a:rPr lang="en-CA" sz="1500" b="1" dirty="0">
                  <a:solidFill>
                    <a:schemeClr val="accent1">
                      <a:lumMod val="75000"/>
                    </a:schemeClr>
                  </a:solidFill>
                </a:rPr>
                <a:t>CONNECTING TO OPPORTUNITIES</a:t>
              </a:r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609599" y="1662844"/>
            <a:ext cx="9778999" cy="4603727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CA" sz="2400" dirty="0"/>
              <a:t>Mount </a:t>
            </a:r>
            <a:r>
              <a:rPr lang="en-CA" sz="2400" dirty="0" err="1"/>
              <a:t>Gaudet</a:t>
            </a:r>
            <a:r>
              <a:rPr lang="en-CA" sz="2400" dirty="0"/>
              <a:t> Access Road</a:t>
            </a:r>
          </a:p>
          <a:p>
            <a:pPr marL="1200150" lvl="2" indent="-285750"/>
            <a:r>
              <a:rPr lang="en-CA" dirty="0"/>
              <a:t>Construction of approximately 15 kilometres of all-season road</a:t>
            </a:r>
          </a:p>
          <a:p>
            <a:pPr marL="1200150" lvl="2" indent="-285750"/>
            <a:r>
              <a:rPr lang="en-US" dirty="0"/>
              <a:t>Includes replacement of Hodgson Creek Bridge</a:t>
            </a:r>
          </a:p>
          <a:p>
            <a:pPr marL="1200150" lvl="2" indent="-285750"/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Prohibition Creek All-Season Road</a:t>
            </a:r>
          </a:p>
          <a:p>
            <a:pPr marL="1200150" lvl="2" indent="-285750"/>
            <a:r>
              <a:rPr lang="en-US" dirty="0"/>
              <a:t>Construction of approximately 14 </a:t>
            </a:r>
            <a:r>
              <a:rPr lang="en-US" dirty="0" err="1"/>
              <a:t>kilometres</a:t>
            </a:r>
            <a:r>
              <a:rPr lang="en-US" dirty="0"/>
              <a:t> of all-season road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Four Mile Creek Road </a:t>
            </a:r>
          </a:p>
          <a:p>
            <a:pPr marL="1200150" lvl="2" indent="-285750"/>
            <a:r>
              <a:rPr lang="en-US" dirty="0"/>
              <a:t>Upgrade winter access road to all-season road</a:t>
            </a:r>
          </a:p>
          <a:p>
            <a:pPr marL="1200150" lvl="2" indent="-285750"/>
            <a:r>
              <a:rPr lang="en-US" dirty="0"/>
              <a:t>Considering in relation to Great Bear River Bridge 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AD94-DD8E-A940-BA4B-128C9FA18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57759" y="675156"/>
            <a:ext cx="11905716" cy="583828"/>
          </a:xfrm>
          <a:prstGeom prst="rect">
            <a:avLst/>
          </a:prstGeom>
        </p:spPr>
        <p:txBody>
          <a:bodyPr lIns="91418" tIns="45718" rIns="91418" bIns="45718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5400" b="1" spc="-151" dirty="0" smtClean="0">
                <a:solidFill>
                  <a:srgbClr val="355FAA"/>
                </a:solidFill>
                <a:latin typeface="Calibri" panose="020F0502020204030204"/>
                <a:ea typeface="+mn-ea"/>
                <a:cs typeface="+mn-cs"/>
              </a:rPr>
              <a:t>Proposed Road Extension Projects</a:t>
            </a:r>
            <a:endParaRPr lang="en-CA" sz="5400" b="1" spc="-151" dirty="0">
              <a:solidFill>
                <a:srgbClr val="355FAA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20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DCCE334-537E-4945-B896-3853DE6F6FF2}"/>
              </a:ext>
            </a:extLst>
          </p:cNvPr>
          <p:cNvSpPr/>
          <p:nvPr/>
        </p:nvSpPr>
        <p:spPr>
          <a:xfrm>
            <a:off x="667284" y="1914013"/>
            <a:ext cx="9558528" cy="646331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fontAlgn="t">
              <a:spcAft>
                <a:spcPts val="600"/>
              </a:spcAft>
            </a:pPr>
            <a:endParaRPr lang="en-US" sz="36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E956673F-0887-6345-8E02-6407AB1AA5DD}"/>
              </a:ext>
            </a:extLst>
          </p:cNvPr>
          <p:cNvCxnSpPr>
            <a:cxnSpLocks/>
          </p:cNvCxnSpPr>
          <p:nvPr/>
        </p:nvCxnSpPr>
        <p:spPr>
          <a:xfrm>
            <a:off x="1" y="425208"/>
            <a:ext cx="12192001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77077" y="203979"/>
            <a:ext cx="11474779" cy="424071"/>
            <a:chOff x="477077" y="203979"/>
            <a:chExt cx="11474779" cy="424071"/>
          </a:xfrm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229CDEC0-75ED-BF4E-ACEE-839B05622026}"/>
                </a:ext>
              </a:extLst>
            </p:cNvPr>
            <p:cNvSpPr/>
            <p:nvPr/>
          </p:nvSpPr>
          <p:spPr>
            <a:xfrm>
              <a:off x="477077" y="271321"/>
              <a:ext cx="960784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18" rIns="91416" bIns="45718" rtlCol="0" anchor="ctr"/>
            <a:lstStyle/>
            <a:p>
              <a:pPr algn="ctr"/>
              <a:endParaRPr lang="en-CA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D7B26A01-7B40-D741-9BFF-FDE41F2CD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904" y="203979"/>
              <a:ext cx="521253" cy="424071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4E38C54A-EBA9-3346-99B9-2607CA7C82E4}"/>
                </a:ext>
              </a:extLst>
            </p:cNvPr>
            <p:cNvSpPr/>
            <p:nvPr/>
          </p:nvSpPr>
          <p:spPr>
            <a:xfrm>
              <a:off x="8905462" y="262005"/>
              <a:ext cx="28459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18" rIns="91416" bIns="45718" rtlCol="0" anchor="ctr"/>
            <a:lstStyle/>
            <a:p>
              <a:pPr algn="ctr"/>
              <a:endParaRPr lang="en-CA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E556124B-C1E6-034D-8497-A5B0B58BFE45}"/>
                </a:ext>
              </a:extLst>
            </p:cNvPr>
            <p:cNvSpPr txBox="1"/>
            <p:nvPr/>
          </p:nvSpPr>
          <p:spPr>
            <a:xfrm>
              <a:off x="8947325" y="271321"/>
              <a:ext cx="3004531" cy="323161"/>
            </a:xfrm>
            <a:prstGeom prst="rect">
              <a:avLst/>
            </a:prstGeom>
            <a:noFill/>
          </p:spPr>
          <p:txBody>
            <a:bodyPr wrap="square" lIns="91416" tIns="45718" rIns="91416" bIns="45718" rtlCol="0">
              <a:spAutoFit/>
            </a:bodyPr>
            <a:lstStyle/>
            <a:p>
              <a:r>
                <a:rPr lang="en-CA" sz="1500" b="1" dirty="0">
                  <a:solidFill>
                    <a:schemeClr val="accent1">
                      <a:lumMod val="75000"/>
                    </a:schemeClr>
                  </a:solidFill>
                </a:rPr>
                <a:t>CONNECTING TO OPPORTUNITIES</a:t>
              </a:r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6798733" y="1543574"/>
            <a:ext cx="5054600" cy="4603727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fontAlgn="t">
              <a:spcAft>
                <a:spcPts val="1200"/>
              </a:spcAft>
            </a:pPr>
            <a:r>
              <a:rPr lang="en-US" sz="2400" dirty="0"/>
              <a:t>Proposed 15 km all-season road from Wrigley to Mount </a:t>
            </a:r>
            <a:r>
              <a:rPr lang="en-US" sz="2400" dirty="0" err="1"/>
              <a:t>Gaudet</a:t>
            </a:r>
            <a:endParaRPr lang="en-US" sz="2400" dirty="0"/>
          </a:p>
          <a:p>
            <a:pPr marL="571500" indent="-571500" fontAlgn="t">
              <a:spcAft>
                <a:spcPts val="1200"/>
              </a:spcAft>
            </a:pPr>
            <a:r>
              <a:rPr lang="en-US" sz="2400" dirty="0"/>
              <a:t>Funded under National Trade Corridors Fund</a:t>
            </a:r>
          </a:p>
          <a:p>
            <a:pPr marL="571500" indent="-571500" fontAlgn="t">
              <a:spcAft>
                <a:spcPts val="1200"/>
              </a:spcAft>
            </a:pPr>
            <a:r>
              <a:rPr lang="en-US" sz="2400" dirty="0"/>
              <a:t>Will be built along alignment of existing Mackenzie Valley Winter Road with adjustment for new Hodgson Creek Bridge</a:t>
            </a:r>
          </a:p>
          <a:p>
            <a:pPr marL="571500" indent="-571500" fontAlgn="t">
              <a:spcAft>
                <a:spcPts val="1200"/>
              </a:spcAft>
            </a:pPr>
            <a:r>
              <a:rPr lang="en-US" sz="2400" dirty="0"/>
              <a:t>Anticipate between 12 and 18 months to complete construction</a:t>
            </a:r>
          </a:p>
          <a:p>
            <a:pPr marL="0" indent="0">
              <a:buNone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AD94-DD8E-A940-BA4B-128C9FA18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57759" y="675156"/>
            <a:ext cx="11905716" cy="583828"/>
          </a:xfrm>
          <a:prstGeom prst="rect">
            <a:avLst/>
          </a:prstGeom>
        </p:spPr>
        <p:txBody>
          <a:bodyPr lIns="91418" tIns="45718" rIns="91418" bIns="45718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b="1" spc="-151" dirty="0" smtClean="0">
                <a:solidFill>
                  <a:srgbClr val="355FAA"/>
                </a:solidFill>
                <a:latin typeface="Calibri" panose="020F0502020204030204"/>
                <a:ea typeface="+mn-ea"/>
                <a:cs typeface="+mn-cs"/>
              </a:rPr>
              <a:t>Mount </a:t>
            </a:r>
            <a:r>
              <a:rPr lang="en-CA" b="1" spc="-151" dirty="0" err="1" smtClean="0">
                <a:solidFill>
                  <a:srgbClr val="355FAA"/>
                </a:solidFill>
                <a:latin typeface="Calibri" panose="020F0502020204030204"/>
                <a:ea typeface="+mn-ea"/>
                <a:cs typeface="+mn-cs"/>
              </a:rPr>
              <a:t>Gaudet</a:t>
            </a:r>
            <a:r>
              <a:rPr lang="en-CA" b="1" spc="-151" dirty="0" smtClean="0">
                <a:solidFill>
                  <a:srgbClr val="355FAA"/>
                </a:solidFill>
                <a:latin typeface="Calibri" panose="020F0502020204030204"/>
                <a:ea typeface="+mn-ea"/>
                <a:cs typeface="+mn-cs"/>
              </a:rPr>
              <a:t> Access Road (MGAR)</a:t>
            </a:r>
            <a:endParaRPr lang="en-CA" sz="2800" b="1" spc="-151" dirty="0">
              <a:solidFill>
                <a:srgbClr val="355FAA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7" y="1701800"/>
            <a:ext cx="6036733" cy="458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1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DCCE334-537E-4945-B896-3853DE6F6FF2}"/>
              </a:ext>
            </a:extLst>
          </p:cNvPr>
          <p:cNvSpPr/>
          <p:nvPr/>
        </p:nvSpPr>
        <p:spPr>
          <a:xfrm>
            <a:off x="667284" y="1914013"/>
            <a:ext cx="9558528" cy="646331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fontAlgn="t">
              <a:spcAft>
                <a:spcPts val="600"/>
              </a:spcAft>
            </a:pPr>
            <a:endParaRPr lang="en-US" sz="36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E956673F-0887-6345-8E02-6407AB1AA5DD}"/>
              </a:ext>
            </a:extLst>
          </p:cNvPr>
          <p:cNvCxnSpPr>
            <a:cxnSpLocks/>
          </p:cNvCxnSpPr>
          <p:nvPr/>
        </p:nvCxnSpPr>
        <p:spPr>
          <a:xfrm>
            <a:off x="1" y="425208"/>
            <a:ext cx="12192001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77077" y="203979"/>
            <a:ext cx="11474779" cy="424071"/>
            <a:chOff x="477077" y="203979"/>
            <a:chExt cx="11474779" cy="424071"/>
          </a:xfrm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229CDEC0-75ED-BF4E-ACEE-839B05622026}"/>
                </a:ext>
              </a:extLst>
            </p:cNvPr>
            <p:cNvSpPr/>
            <p:nvPr/>
          </p:nvSpPr>
          <p:spPr>
            <a:xfrm>
              <a:off x="477077" y="271321"/>
              <a:ext cx="960784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18" rIns="91416" bIns="45718" rtlCol="0" anchor="ctr"/>
            <a:lstStyle/>
            <a:p>
              <a:pPr algn="ctr"/>
              <a:endParaRPr lang="en-CA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D7B26A01-7B40-D741-9BFF-FDE41F2CD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904" y="203979"/>
              <a:ext cx="521253" cy="424071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4E38C54A-EBA9-3346-99B9-2607CA7C82E4}"/>
                </a:ext>
              </a:extLst>
            </p:cNvPr>
            <p:cNvSpPr/>
            <p:nvPr/>
          </p:nvSpPr>
          <p:spPr>
            <a:xfrm>
              <a:off x="8905462" y="262005"/>
              <a:ext cx="28459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18" rIns="91416" bIns="45718" rtlCol="0" anchor="ctr"/>
            <a:lstStyle/>
            <a:p>
              <a:pPr algn="ctr"/>
              <a:endParaRPr lang="en-CA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E556124B-C1E6-034D-8497-A5B0B58BFE45}"/>
                </a:ext>
              </a:extLst>
            </p:cNvPr>
            <p:cNvSpPr txBox="1"/>
            <p:nvPr/>
          </p:nvSpPr>
          <p:spPr>
            <a:xfrm>
              <a:off x="8947325" y="271321"/>
              <a:ext cx="3004531" cy="323161"/>
            </a:xfrm>
            <a:prstGeom prst="rect">
              <a:avLst/>
            </a:prstGeom>
            <a:noFill/>
          </p:spPr>
          <p:txBody>
            <a:bodyPr wrap="square" lIns="91416" tIns="45718" rIns="91416" bIns="45718" rtlCol="0">
              <a:spAutoFit/>
            </a:bodyPr>
            <a:lstStyle/>
            <a:p>
              <a:r>
                <a:rPr lang="en-CA" sz="1500" b="1" dirty="0">
                  <a:solidFill>
                    <a:schemeClr val="accent1">
                      <a:lumMod val="75000"/>
                    </a:schemeClr>
                  </a:solidFill>
                </a:rPr>
                <a:t>CONNECTING TO OPPORTUNITIES</a:t>
              </a:r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330201" y="1543574"/>
            <a:ext cx="5401732" cy="4603727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fontAlgn="t">
              <a:spcAft>
                <a:spcPts val="1200"/>
              </a:spcAft>
            </a:pPr>
            <a:r>
              <a:rPr lang="en-US" sz="2400" dirty="0"/>
              <a:t>Proposed 14 km all-season road from Canyon Creek to Prohibition Creek</a:t>
            </a:r>
          </a:p>
          <a:p>
            <a:pPr marL="571500" indent="-571500" fontAlgn="t">
              <a:spcAft>
                <a:spcPts val="1200"/>
              </a:spcAft>
            </a:pPr>
            <a:r>
              <a:rPr lang="en-US" sz="2400" dirty="0"/>
              <a:t>Construction funding to be secured</a:t>
            </a:r>
          </a:p>
          <a:p>
            <a:pPr marL="571500" indent="-571500" fontAlgn="t">
              <a:spcAft>
                <a:spcPts val="1200"/>
              </a:spcAft>
            </a:pPr>
            <a:r>
              <a:rPr lang="en-US" sz="2400" dirty="0"/>
              <a:t>Will be built along alignment of existing Mackenzie Valley Winter Road</a:t>
            </a:r>
          </a:p>
          <a:p>
            <a:pPr marL="571500" indent="-571500" fontAlgn="t">
              <a:spcAft>
                <a:spcPts val="1200"/>
              </a:spcAft>
            </a:pPr>
            <a:r>
              <a:rPr lang="en-US" sz="2400" dirty="0"/>
              <a:t>Anticipate between 12 and 18 months to complete construction</a:t>
            </a:r>
          </a:p>
          <a:p>
            <a:pPr marL="0" indent="0">
              <a:buNone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AD94-DD8E-A940-BA4B-128C9FA18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57759" y="675156"/>
            <a:ext cx="11905716" cy="583828"/>
          </a:xfrm>
          <a:prstGeom prst="rect">
            <a:avLst/>
          </a:prstGeom>
        </p:spPr>
        <p:txBody>
          <a:bodyPr lIns="91418" tIns="45718" rIns="91418" bIns="45718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b="1" spc="-151" dirty="0" smtClean="0">
                <a:solidFill>
                  <a:srgbClr val="355FAA"/>
                </a:solidFill>
                <a:latin typeface="Calibri" panose="020F0502020204030204"/>
                <a:ea typeface="+mn-ea"/>
                <a:cs typeface="+mn-cs"/>
              </a:rPr>
              <a:t>Prohibition Creek Access Road (PCAR)</a:t>
            </a:r>
            <a:endParaRPr lang="en-CA" sz="2800" b="1" spc="-151" dirty="0">
              <a:solidFill>
                <a:srgbClr val="355FAA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669503"/>
            <a:ext cx="5734223" cy="435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4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DCCE334-537E-4945-B896-3853DE6F6FF2}"/>
              </a:ext>
            </a:extLst>
          </p:cNvPr>
          <p:cNvSpPr/>
          <p:nvPr/>
        </p:nvSpPr>
        <p:spPr>
          <a:xfrm>
            <a:off x="667284" y="1914013"/>
            <a:ext cx="9558528" cy="646331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fontAlgn="t">
              <a:spcAft>
                <a:spcPts val="600"/>
              </a:spcAft>
            </a:pPr>
            <a:endParaRPr lang="en-US" sz="36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E956673F-0887-6345-8E02-6407AB1AA5DD}"/>
              </a:ext>
            </a:extLst>
          </p:cNvPr>
          <p:cNvCxnSpPr>
            <a:cxnSpLocks/>
          </p:cNvCxnSpPr>
          <p:nvPr/>
        </p:nvCxnSpPr>
        <p:spPr>
          <a:xfrm>
            <a:off x="1" y="425208"/>
            <a:ext cx="12192001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77077" y="203979"/>
            <a:ext cx="11474779" cy="424071"/>
            <a:chOff x="477077" y="203979"/>
            <a:chExt cx="11474779" cy="424071"/>
          </a:xfrm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229CDEC0-75ED-BF4E-ACEE-839B05622026}"/>
                </a:ext>
              </a:extLst>
            </p:cNvPr>
            <p:cNvSpPr/>
            <p:nvPr/>
          </p:nvSpPr>
          <p:spPr>
            <a:xfrm>
              <a:off x="477077" y="271321"/>
              <a:ext cx="960784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18" rIns="91416" bIns="45718" rtlCol="0" anchor="ctr"/>
            <a:lstStyle/>
            <a:p>
              <a:pPr algn="ctr"/>
              <a:endParaRPr lang="en-CA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D7B26A01-7B40-D741-9BFF-FDE41F2CD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904" y="203979"/>
              <a:ext cx="521253" cy="424071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4E38C54A-EBA9-3346-99B9-2607CA7C82E4}"/>
                </a:ext>
              </a:extLst>
            </p:cNvPr>
            <p:cNvSpPr/>
            <p:nvPr/>
          </p:nvSpPr>
          <p:spPr>
            <a:xfrm>
              <a:off x="8905462" y="262005"/>
              <a:ext cx="28459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18" rIns="91416" bIns="45718" rtlCol="0" anchor="ctr"/>
            <a:lstStyle/>
            <a:p>
              <a:pPr algn="ctr"/>
              <a:endParaRPr lang="en-CA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E556124B-C1E6-034D-8497-A5B0B58BFE45}"/>
                </a:ext>
              </a:extLst>
            </p:cNvPr>
            <p:cNvSpPr txBox="1"/>
            <p:nvPr/>
          </p:nvSpPr>
          <p:spPr>
            <a:xfrm>
              <a:off x="8947325" y="271321"/>
              <a:ext cx="3004531" cy="323161"/>
            </a:xfrm>
            <a:prstGeom prst="rect">
              <a:avLst/>
            </a:prstGeom>
            <a:noFill/>
          </p:spPr>
          <p:txBody>
            <a:bodyPr wrap="square" lIns="91416" tIns="45718" rIns="91416" bIns="45718" rtlCol="0">
              <a:spAutoFit/>
            </a:bodyPr>
            <a:lstStyle/>
            <a:p>
              <a:r>
                <a:rPr lang="en-CA" sz="1500" b="1" dirty="0">
                  <a:solidFill>
                    <a:schemeClr val="accent1">
                      <a:lumMod val="75000"/>
                    </a:schemeClr>
                  </a:solidFill>
                </a:rPr>
                <a:t>CONNECTING TO OPPORTUNITIES</a:t>
              </a:r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609601" y="1543574"/>
            <a:ext cx="6544732" cy="4603727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AD94-DD8E-A940-BA4B-128C9FA18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57759" y="675156"/>
            <a:ext cx="11905716" cy="583828"/>
          </a:xfrm>
          <a:prstGeom prst="rect">
            <a:avLst/>
          </a:prstGeom>
        </p:spPr>
        <p:txBody>
          <a:bodyPr lIns="91418" tIns="45718" rIns="91418" bIns="45718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5400" b="1" spc="-151" dirty="0" smtClean="0">
                <a:solidFill>
                  <a:srgbClr val="355FAA"/>
                </a:solidFill>
                <a:latin typeface="Calibri" panose="020F0502020204030204"/>
                <a:ea typeface="+mn-ea"/>
                <a:cs typeface="+mn-cs"/>
              </a:rPr>
              <a:t>PCAR and MGAR― Anticipated Timeline</a:t>
            </a:r>
            <a:endParaRPr lang="en-CA" sz="5400" b="1" spc="-151" dirty="0">
              <a:solidFill>
                <a:srgbClr val="355FAA"/>
              </a:solidFill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2724548"/>
              </p:ext>
            </p:extLst>
          </p:nvPr>
        </p:nvGraphicFramePr>
        <p:xfrm>
          <a:off x="541867" y="1658807"/>
          <a:ext cx="10618559" cy="501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0961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DCCE334-537E-4945-B896-3853DE6F6FF2}"/>
              </a:ext>
            </a:extLst>
          </p:cNvPr>
          <p:cNvSpPr/>
          <p:nvPr/>
        </p:nvSpPr>
        <p:spPr>
          <a:xfrm>
            <a:off x="667284" y="1914013"/>
            <a:ext cx="9558528" cy="646331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fontAlgn="t">
              <a:spcAft>
                <a:spcPts val="600"/>
              </a:spcAft>
            </a:pPr>
            <a:endParaRPr lang="en-US" sz="36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E956673F-0887-6345-8E02-6407AB1AA5DD}"/>
              </a:ext>
            </a:extLst>
          </p:cNvPr>
          <p:cNvCxnSpPr>
            <a:cxnSpLocks/>
          </p:cNvCxnSpPr>
          <p:nvPr/>
        </p:nvCxnSpPr>
        <p:spPr>
          <a:xfrm>
            <a:off x="1" y="425208"/>
            <a:ext cx="12192001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77077" y="203979"/>
            <a:ext cx="11474779" cy="424071"/>
            <a:chOff x="477077" y="203979"/>
            <a:chExt cx="11474779" cy="424071"/>
          </a:xfrm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229CDEC0-75ED-BF4E-ACEE-839B05622026}"/>
                </a:ext>
              </a:extLst>
            </p:cNvPr>
            <p:cNvSpPr/>
            <p:nvPr/>
          </p:nvSpPr>
          <p:spPr>
            <a:xfrm>
              <a:off x="477077" y="271321"/>
              <a:ext cx="960784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18" rIns="91416" bIns="45718" rtlCol="0" anchor="ctr"/>
            <a:lstStyle/>
            <a:p>
              <a:pPr algn="ctr"/>
              <a:endParaRPr lang="en-CA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D7B26A01-7B40-D741-9BFF-FDE41F2CD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904" y="203979"/>
              <a:ext cx="521253" cy="424071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4E38C54A-EBA9-3346-99B9-2607CA7C82E4}"/>
                </a:ext>
              </a:extLst>
            </p:cNvPr>
            <p:cNvSpPr/>
            <p:nvPr/>
          </p:nvSpPr>
          <p:spPr>
            <a:xfrm>
              <a:off x="8905462" y="262005"/>
              <a:ext cx="28459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18" rIns="91416" bIns="45718" rtlCol="0" anchor="ctr"/>
            <a:lstStyle/>
            <a:p>
              <a:pPr algn="ctr"/>
              <a:endParaRPr lang="en-CA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E556124B-C1E6-034D-8497-A5B0B58BFE45}"/>
                </a:ext>
              </a:extLst>
            </p:cNvPr>
            <p:cNvSpPr txBox="1"/>
            <p:nvPr/>
          </p:nvSpPr>
          <p:spPr>
            <a:xfrm>
              <a:off x="8947325" y="271321"/>
              <a:ext cx="3004531" cy="323161"/>
            </a:xfrm>
            <a:prstGeom prst="rect">
              <a:avLst/>
            </a:prstGeom>
            <a:noFill/>
          </p:spPr>
          <p:txBody>
            <a:bodyPr wrap="square" lIns="91416" tIns="45718" rIns="91416" bIns="45718" rtlCol="0">
              <a:spAutoFit/>
            </a:bodyPr>
            <a:lstStyle/>
            <a:p>
              <a:r>
                <a:rPr lang="en-CA" sz="1500" b="1" dirty="0">
                  <a:solidFill>
                    <a:schemeClr val="accent1">
                      <a:lumMod val="75000"/>
                    </a:schemeClr>
                  </a:solidFill>
                </a:rPr>
                <a:t>CONNECTING TO OPPORTUNITIES</a:t>
              </a:r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609599" y="1734406"/>
            <a:ext cx="10524067" cy="4603727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700" dirty="0"/>
              <a:t>Considering in relation to Great Bear River Bridge project</a:t>
            </a: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700" dirty="0"/>
              <a:t>T</a:t>
            </a:r>
            <a:r>
              <a:rPr lang="en-CA" sz="2700" dirty="0"/>
              <a:t>raining/capacity building opportunities</a:t>
            </a: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700" dirty="0"/>
              <a:t>Develop winter access road from Mackenzie Valley Winter Road to </a:t>
            </a:r>
            <a:r>
              <a:rPr lang="en-CA" sz="2700" dirty="0" smtClean="0"/>
              <a:t>GBRB as </a:t>
            </a:r>
            <a:r>
              <a:rPr lang="en-CA" sz="2700" dirty="0"/>
              <a:t>part of GBRB project </a:t>
            </a: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700" dirty="0"/>
              <a:t>Design for winter access road being completed as part of </a:t>
            </a:r>
            <a:r>
              <a:rPr lang="en-CA" sz="2700" dirty="0" smtClean="0"/>
              <a:t>GBRB design</a:t>
            </a:r>
            <a:endParaRPr lang="en-CA" sz="2700" dirty="0"/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700" dirty="0"/>
              <a:t>Upgrade winter access road to all-season road after completion of GBRB project</a:t>
            </a: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700" dirty="0"/>
              <a:t>Construction funding for all-season road to be secured</a:t>
            </a:r>
            <a:endParaRPr lang="en-US" sz="27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AD94-DD8E-A940-BA4B-128C9FA18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57759" y="675156"/>
            <a:ext cx="11905716" cy="583828"/>
          </a:xfrm>
          <a:prstGeom prst="rect">
            <a:avLst/>
          </a:prstGeom>
        </p:spPr>
        <p:txBody>
          <a:bodyPr lIns="91418" tIns="45718" rIns="91418" bIns="45718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5400" b="1" spc="-151" dirty="0" smtClean="0">
                <a:solidFill>
                  <a:srgbClr val="355FAA"/>
                </a:solidFill>
                <a:latin typeface="Calibri" panose="020F0502020204030204"/>
                <a:ea typeface="+mn-ea"/>
                <a:cs typeface="+mn-cs"/>
              </a:rPr>
              <a:t>Four Mile Creek Road</a:t>
            </a:r>
            <a:endParaRPr lang="en-CA" sz="5400" b="1" spc="-151" dirty="0">
              <a:solidFill>
                <a:srgbClr val="355FAA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96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759" y="1512406"/>
            <a:ext cx="7087948" cy="4473843"/>
          </a:xfrm>
        </p:spPr>
        <p:txBody>
          <a:bodyPr>
            <a:no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New 413 km </a:t>
            </a:r>
            <a:r>
              <a:rPr lang="en-US" sz="2400" dirty="0" smtClean="0">
                <a:solidFill>
                  <a:prstClr val="black"/>
                </a:solidFill>
              </a:rPr>
              <a:t>infrastructure </a:t>
            </a:r>
            <a:r>
              <a:rPr lang="en-US" sz="2400" dirty="0">
                <a:solidFill>
                  <a:prstClr val="black"/>
                </a:solidFill>
              </a:rPr>
              <a:t>corridor into Slave Geological Province north from Yellowknife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Corridor would include road, energy and communications</a:t>
            </a:r>
          </a:p>
          <a:p>
            <a:r>
              <a:rPr lang="en-CA" sz="2400" dirty="0"/>
              <a:t>Long-term vision to connect Canada’s highway system to a deep-water port on the Arctic Ocean in Nunavut </a:t>
            </a:r>
          </a:p>
          <a:p>
            <a:r>
              <a:rPr lang="en-US" sz="2400" dirty="0"/>
              <a:t>Future connection </a:t>
            </a:r>
            <a:r>
              <a:rPr lang="en-US" sz="2400" dirty="0">
                <a:solidFill>
                  <a:prstClr val="black"/>
                </a:solidFill>
              </a:rPr>
              <a:t>to Grays Bay Road and Port project being pursued by Kitikmeot Inuit </a:t>
            </a:r>
            <a:r>
              <a:rPr lang="en-US" sz="2400" dirty="0" smtClean="0">
                <a:solidFill>
                  <a:prstClr val="black"/>
                </a:solidFill>
              </a:rPr>
              <a:t>Association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Additional consultation and engagement, engineering and environmental studies required to assist in final route alignment – need to balance maximizing access to mineral potential with minimizing negative impact on environment/wildlife/traditional use areas</a:t>
            </a:r>
          </a:p>
          <a:p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F9BA-3819-4BCA-8FE3-865416446C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 descr="SGP Bathurst Caribou.pdf - Adobe Acrobat Reader DC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15041" r="40189"/>
          <a:stretch/>
        </p:blipFill>
        <p:spPr>
          <a:xfrm>
            <a:off x="7887625" y="2188849"/>
            <a:ext cx="1291876" cy="1951096"/>
          </a:xfrm>
          <a:prstGeom prst="rect">
            <a:avLst/>
          </a:prstGeom>
        </p:spPr>
      </p:pic>
      <p:pic>
        <p:nvPicPr>
          <p:cNvPr id="12" name="Picture 11" descr="SGP Beverly Caribou.pdf - Adobe Acrobat Reader DC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4" t="14695" r="40283"/>
          <a:stretch/>
        </p:blipFill>
        <p:spPr>
          <a:xfrm>
            <a:off x="9244440" y="2773780"/>
            <a:ext cx="1278493" cy="1951096"/>
          </a:xfrm>
          <a:prstGeom prst="rect">
            <a:avLst/>
          </a:prstGeom>
        </p:spPr>
      </p:pic>
      <p:pic>
        <p:nvPicPr>
          <p:cNvPr id="13" name="Picture 12" descr="SGP Bluenose East and Ahiak Caribou.pdf - Adobe Acrobat Reader DC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14350" r="40283" b="2367"/>
          <a:stretch/>
        </p:blipFill>
        <p:spPr>
          <a:xfrm>
            <a:off x="10653105" y="3236563"/>
            <a:ext cx="1289655" cy="191537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822683" y="1891890"/>
            <a:ext cx="1421757" cy="32829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defTabSz="1219170">
              <a:defRPr/>
            </a:pPr>
            <a:r>
              <a:rPr lang="en-US" sz="1300" kern="0" dirty="0">
                <a:solidFill>
                  <a:prstClr val="black"/>
                </a:solidFill>
              </a:rPr>
              <a:t>Bathurst Caribou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44441" y="2445486"/>
            <a:ext cx="1342676" cy="32829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defTabSz="1219170">
              <a:defRPr/>
            </a:pPr>
            <a:r>
              <a:rPr lang="en-US" sz="1300" kern="0" dirty="0">
                <a:solidFill>
                  <a:prstClr val="black"/>
                </a:solidFill>
              </a:rPr>
              <a:t>Beverly Caribou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522934" y="2787117"/>
            <a:ext cx="1549997" cy="53348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 defTabSz="1219170">
              <a:defRPr/>
            </a:pPr>
            <a:r>
              <a:rPr lang="en-US" sz="1300" kern="0" dirty="0">
                <a:solidFill>
                  <a:prstClr val="black"/>
                </a:solidFill>
              </a:rPr>
              <a:t>Bluenose East and </a:t>
            </a:r>
          </a:p>
          <a:p>
            <a:pPr algn="ctr" defTabSz="1219170">
              <a:defRPr/>
            </a:pPr>
            <a:r>
              <a:rPr lang="en-US" sz="1300" kern="0" dirty="0" err="1">
                <a:solidFill>
                  <a:prstClr val="black"/>
                </a:solidFill>
              </a:rPr>
              <a:t>Ahiak</a:t>
            </a:r>
            <a:r>
              <a:rPr lang="en-US" sz="1300" kern="0" dirty="0">
                <a:solidFill>
                  <a:prstClr val="black"/>
                </a:solidFill>
              </a:rPr>
              <a:t> Caribou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" y="213294"/>
            <a:ext cx="12367497" cy="424071"/>
            <a:chOff x="2" y="213294"/>
            <a:chExt cx="12367497" cy="424071"/>
          </a:xfrm>
        </p:grpSpPr>
        <p:grpSp>
          <p:nvGrpSpPr>
            <p:cNvPr id="18" name="Group 17"/>
            <p:cNvGrpSpPr/>
            <p:nvPr/>
          </p:nvGrpSpPr>
          <p:grpSpPr>
            <a:xfrm>
              <a:off x="2" y="213294"/>
              <a:ext cx="12192001" cy="424071"/>
              <a:chOff x="2" y="213294"/>
              <a:chExt cx="12192001" cy="42407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="" xmlns:a16="http://schemas.microsoft.com/office/drawing/2014/main" id="{E956673F-0887-6345-8E02-6407AB1AA5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" y="434517"/>
                <a:ext cx="12192001" cy="0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229CDEC0-75ED-BF4E-ACEE-839B05622026}"/>
                  </a:ext>
                </a:extLst>
              </p:cNvPr>
              <p:cNvSpPr/>
              <p:nvPr/>
            </p:nvSpPr>
            <p:spPr>
              <a:xfrm>
                <a:off x="477077" y="280635"/>
                <a:ext cx="960784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6" tIns="45718" rIns="91416" bIns="45718" rtlCol="0" anchor="ctr"/>
              <a:lstStyle/>
              <a:p>
                <a:pPr algn="ctr"/>
                <a:endParaRPr lang="en-CA" dirty="0"/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="" xmlns:a16="http://schemas.microsoft.com/office/drawing/2014/main" id="{D7B26A01-7B40-D741-9BFF-FDE41F2CDD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904" y="213294"/>
                <a:ext cx="521253" cy="424071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4E38C54A-EBA9-3346-99B9-2607CA7C82E4}"/>
                  </a:ext>
                </a:extLst>
              </p:cNvPr>
              <p:cNvSpPr/>
              <p:nvPr/>
            </p:nvSpPr>
            <p:spPr>
              <a:xfrm>
                <a:off x="8905473" y="271319"/>
                <a:ext cx="2845908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6" tIns="45718" rIns="91416" bIns="45718" rtlCol="0" anchor="ctr"/>
              <a:lstStyle/>
              <a:p>
                <a:pPr algn="ctr"/>
                <a:endParaRPr lang="en-CA" dirty="0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E556124B-C1E6-034D-8497-A5B0B58BFE45}"/>
                </a:ext>
              </a:extLst>
            </p:cNvPr>
            <p:cNvSpPr txBox="1"/>
            <p:nvPr/>
          </p:nvSpPr>
          <p:spPr>
            <a:xfrm>
              <a:off x="8975042" y="271323"/>
              <a:ext cx="3392457" cy="323161"/>
            </a:xfrm>
            <a:prstGeom prst="rect">
              <a:avLst/>
            </a:prstGeom>
            <a:noFill/>
          </p:spPr>
          <p:txBody>
            <a:bodyPr wrap="square" lIns="91416" tIns="45718" rIns="91416" bIns="45718" rtlCol="0">
              <a:spAutoFit/>
            </a:bodyPr>
            <a:lstStyle/>
            <a:p>
              <a:r>
                <a:rPr lang="en-CA" sz="1500" b="1" dirty="0">
                  <a:solidFill>
                    <a:schemeClr val="accent1">
                      <a:lumMod val="75000"/>
                    </a:schemeClr>
                  </a:solidFill>
                </a:rPr>
                <a:t>CONNECTING TO OPPORTUNITIES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657759" y="675156"/>
            <a:ext cx="11905716" cy="583828"/>
          </a:xfrm>
          <a:prstGeom prst="rect">
            <a:avLst/>
          </a:prstGeom>
        </p:spPr>
        <p:txBody>
          <a:bodyPr lIns="91418" tIns="45718" rIns="91418" bIns="45718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b="1" spc="-151" dirty="0" smtClean="0">
                <a:solidFill>
                  <a:srgbClr val="355FAA"/>
                </a:solidFill>
                <a:latin typeface="Calibri" panose="020F0502020204030204"/>
                <a:ea typeface="+mn-ea"/>
                <a:cs typeface="+mn-cs"/>
              </a:rPr>
              <a:t>Slave Geological Province Corridor </a:t>
            </a:r>
            <a:endParaRPr lang="en-CA" sz="2800" b="1" spc="-151" dirty="0">
              <a:solidFill>
                <a:srgbClr val="355FAA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50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077" y="1622900"/>
            <a:ext cx="6376947" cy="4581895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GNWT is early in process for developing project </a:t>
            </a:r>
            <a:r>
              <a:rPr lang="en-US" sz="2400" dirty="0" smtClean="0">
                <a:solidFill>
                  <a:prstClr val="black"/>
                </a:solidFill>
              </a:rPr>
              <a:t>but </a:t>
            </a:r>
            <a:r>
              <a:rPr lang="en-US" sz="2400" dirty="0" smtClean="0">
                <a:solidFill>
                  <a:prstClr val="black"/>
                </a:solidFill>
              </a:rPr>
              <a:t>significant </a:t>
            </a:r>
            <a:r>
              <a:rPr lang="en-US" sz="2400" dirty="0" smtClean="0">
                <a:solidFill>
                  <a:prstClr val="black"/>
                </a:solidFill>
              </a:rPr>
              <a:t>opportunities to advance it</a:t>
            </a:r>
          </a:p>
          <a:p>
            <a:pPr lvl="1"/>
            <a:r>
              <a:rPr lang="en-US" sz="2200" dirty="0" smtClean="0">
                <a:solidFill>
                  <a:prstClr val="black"/>
                </a:solidFill>
              </a:rPr>
              <a:t>Indigenous partnerships being developed</a:t>
            </a:r>
          </a:p>
          <a:p>
            <a:pPr lvl="1"/>
            <a:r>
              <a:rPr lang="en-US" sz="2200" dirty="0" smtClean="0"/>
              <a:t>$</a:t>
            </a:r>
            <a:r>
              <a:rPr lang="en-US" sz="2200" dirty="0"/>
              <a:t>40 million funding announced in August 2019 under National Trade Corridors Fund to support </a:t>
            </a:r>
            <a:r>
              <a:rPr lang="en-CA" sz="2200" dirty="0"/>
              <a:t>planning and environmental and regulatory reviews leading to permits for road construction</a:t>
            </a:r>
            <a:endParaRPr lang="en-US" sz="2200" dirty="0"/>
          </a:p>
          <a:p>
            <a:r>
              <a:rPr lang="en-US" sz="2400" dirty="0" smtClean="0">
                <a:solidFill>
                  <a:prstClr val="black"/>
                </a:solidFill>
              </a:rPr>
              <a:t>Three potential construction phases:</a:t>
            </a:r>
            <a:endParaRPr lang="en-US" sz="2400" dirty="0">
              <a:solidFill>
                <a:prstClr val="black"/>
              </a:solidFill>
            </a:endParaRPr>
          </a:p>
          <a:p>
            <a:pPr marL="757748" lvl="1" indent="-300559">
              <a:buNone/>
            </a:pPr>
            <a:r>
              <a:rPr lang="en-US" sz="2200" dirty="0">
                <a:solidFill>
                  <a:prstClr val="black"/>
                </a:solidFill>
                <a:cs typeface="Arial" pitchFamily="34" charset="0"/>
              </a:rPr>
              <a:t>1. </a:t>
            </a:r>
            <a:r>
              <a:rPr lang="en-US" sz="2200" dirty="0" err="1" smtClean="0">
                <a:solidFill>
                  <a:prstClr val="black"/>
                </a:solidFill>
              </a:rPr>
              <a:t>Tibbitt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>
                <a:solidFill>
                  <a:prstClr val="black"/>
                </a:solidFill>
              </a:rPr>
              <a:t>Lake to Lockhart Lake (179 km)</a:t>
            </a:r>
          </a:p>
          <a:p>
            <a:pPr marL="757748" lvl="1" indent="-300559">
              <a:buNone/>
            </a:pPr>
            <a:r>
              <a:rPr lang="en-US" sz="2200" dirty="0">
                <a:solidFill>
                  <a:prstClr val="black"/>
                </a:solidFill>
              </a:rPr>
              <a:t>2</a:t>
            </a:r>
            <a:r>
              <a:rPr lang="en-US" sz="2200" dirty="0" smtClean="0">
                <a:solidFill>
                  <a:prstClr val="black"/>
                </a:solidFill>
              </a:rPr>
              <a:t>. </a:t>
            </a:r>
            <a:r>
              <a:rPr lang="en-US" sz="2200" dirty="0">
                <a:solidFill>
                  <a:prstClr val="black"/>
                </a:solidFill>
              </a:rPr>
              <a:t>Lockhart to Lac de Gras (152 km)</a:t>
            </a:r>
          </a:p>
          <a:p>
            <a:pPr marL="757748" lvl="1" indent="-300559">
              <a:buNone/>
            </a:pPr>
            <a:r>
              <a:rPr lang="en-US" sz="2200" dirty="0">
                <a:solidFill>
                  <a:prstClr val="black"/>
                </a:solidFill>
              </a:rPr>
              <a:t>3</a:t>
            </a:r>
            <a:r>
              <a:rPr lang="en-US" sz="2200" dirty="0" smtClean="0">
                <a:solidFill>
                  <a:prstClr val="black"/>
                </a:solidFill>
              </a:rPr>
              <a:t>. </a:t>
            </a:r>
            <a:r>
              <a:rPr lang="en-US" sz="2200" dirty="0">
                <a:solidFill>
                  <a:prstClr val="black"/>
                </a:solidFill>
              </a:rPr>
              <a:t>Lac de Gras to NWT/Nunavut border </a:t>
            </a:r>
            <a:r>
              <a:rPr lang="en-US" sz="2200" dirty="0" smtClean="0">
                <a:solidFill>
                  <a:prstClr val="black"/>
                </a:solidFill>
              </a:rPr>
              <a:t>(82 km)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F9BA-3819-4BCA-8FE3-865416446C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621" y="1551359"/>
            <a:ext cx="5314520" cy="410667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" y="213294"/>
            <a:ext cx="12367497" cy="424071"/>
            <a:chOff x="2" y="213294"/>
            <a:chExt cx="12367497" cy="42407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213294"/>
              <a:ext cx="12192001" cy="424071"/>
              <a:chOff x="2" y="213294"/>
              <a:chExt cx="12192001" cy="424071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="" xmlns:a16="http://schemas.microsoft.com/office/drawing/2014/main" id="{E956673F-0887-6345-8E02-6407AB1AA5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" y="434517"/>
                <a:ext cx="12192001" cy="0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229CDEC0-75ED-BF4E-ACEE-839B05622026}"/>
                  </a:ext>
                </a:extLst>
              </p:cNvPr>
              <p:cNvSpPr/>
              <p:nvPr/>
            </p:nvSpPr>
            <p:spPr>
              <a:xfrm>
                <a:off x="477077" y="280635"/>
                <a:ext cx="960784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6" tIns="45718" rIns="91416" bIns="45718" rtlCol="0" anchor="ctr"/>
              <a:lstStyle/>
              <a:p>
                <a:pPr algn="ctr"/>
                <a:endParaRPr lang="en-CA" dirty="0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="" xmlns:a16="http://schemas.microsoft.com/office/drawing/2014/main" id="{D7B26A01-7B40-D741-9BFF-FDE41F2CDD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904" y="213294"/>
                <a:ext cx="521253" cy="424071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4E38C54A-EBA9-3346-99B9-2607CA7C82E4}"/>
                  </a:ext>
                </a:extLst>
              </p:cNvPr>
              <p:cNvSpPr/>
              <p:nvPr/>
            </p:nvSpPr>
            <p:spPr>
              <a:xfrm>
                <a:off x="8905473" y="271319"/>
                <a:ext cx="2845908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6" tIns="45718" rIns="91416" bIns="45718" rtlCol="0" anchor="ctr"/>
              <a:lstStyle/>
              <a:p>
                <a:pPr algn="ctr"/>
                <a:endParaRPr lang="en-CA" dirty="0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E556124B-C1E6-034D-8497-A5B0B58BFE45}"/>
                </a:ext>
              </a:extLst>
            </p:cNvPr>
            <p:cNvSpPr txBox="1"/>
            <p:nvPr/>
          </p:nvSpPr>
          <p:spPr>
            <a:xfrm>
              <a:off x="8975042" y="271323"/>
              <a:ext cx="3392457" cy="323161"/>
            </a:xfrm>
            <a:prstGeom prst="rect">
              <a:avLst/>
            </a:prstGeom>
            <a:noFill/>
          </p:spPr>
          <p:txBody>
            <a:bodyPr wrap="square" lIns="91416" tIns="45718" rIns="91416" bIns="45718" rtlCol="0">
              <a:spAutoFit/>
            </a:bodyPr>
            <a:lstStyle/>
            <a:p>
              <a:r>
                <a:rPr lang="en-CA" sz="1500" b="1" dirty="0">
                  <a:solidFill>
                    <a:schemeClr val="accent1">
                      <a:lumMod val="75000"/>
                    </a:schemeClr>
                  </a:solidFill>
                </a:rPr>
                <a:t>CONNECTING TO OPPORTUNITIES</a:t>
              </a: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638709" y="627531"/>
            <a:ext cx="11905716" cy="583828"/>
          </a:xfrm>
          <a:prstGeom prst="rect">
            <a:avLst/>
          </a:prstGeom>
        </p:spPr>
        <p:txBody>
          <a:bodyPr lIns="91418" tIns="45718" rIns="91418" bIns="45718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b="1" spc="-151" dirty="0" smtClean="0">
                <a:solidFill>
                  <a:srgbClr val="355FAA"/>
                </a:solidFill>
                <a:latin typeface="Calibri" panose="020F0502020204030204"/>
                <a:ea typeface="+mn-ea"/>
                <a:cs typeface="+mn-cs"/>
              </a:rPr>
              <a:t>Slave Geological Province Corridor</a:t>
            </a:r>
            <a:endParaRPr lang="en-CA" sz="2800" b="1" spc="-151" dirty="0">
              <a:solidFill>
                <a:srgbClr val="355FAA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05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DCCE334-537E-4945-B896-3853DE6F6FF2}"/>
              </a:ext>
            </a:extLst>
          </p:cNvPr>
          <p:cNvSpPr/>
          <p:nvPr/>
        </p:nvSpPr>
        <p:spPr>
          <a:xfrm>
            <a:off x="686901" y="1598069"/>
            <a:ext cx="10429831" cy="4124202"/>
          </a:xfrm>
          <a:prstGeom prst="rect">
            <a:avLst/>
          </a:prstGeom>
        </p:spPr>
        <p:txBody>
          <a:bodyPr wrap="square" lIns="91418" tIns="45718" rIns="91418" bIns="45718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Environmental impact assessment and regulatory authorizations for the construction of the proposed Lockhart All-Season Road (LASR)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Prepare and submit  Project Description Report </a:t>
            </a:r>
            <a:r>
              <a:rPr lang="en-US" sz="2000" dirty="0" smtClean="0">
                <a:solidFill>
                  <a:prstClr val="black"/>
                </a:solidFill>
              </a:rPr>
              <a:t>for LASR to </a:t>
            </a:r>
            <a:r>
              <a:rPr lang="en-US" sz="2000" dirty="0">
                <a:solidFill>
                  <a:prstClr val="black"/>
                </a:solidFill>
              </a:rPr>
              <a:t>initiate environmental impact assessment process </a:t>
            </a:r>
            <a:r>
              <a:rPr lang="en-US" sz="2000" dirty="0" smtClean="0">
                <a:solidFill>
                  <a:prstClr val="black"/>
                </a:solidFill>
              </a:rPr>
              <a:t>(March 2021)</a:t>
            </a:r>
            <a:endParaRPr lang="en-US" sz="2000" dirty="0">
              <a:solidFill>
                <a:prstClr val="black"/>
              </a:solidFill>
            </a:endParaRPr>
          </a:p>
          <a:p>
            <a:pPr marL="1266825" lvl="2" indent="-361950">
              <a:buFontTx/>
              <a:buChar char="-"/>
            </a:pPr>
            <a:r>
              <a:rPr lang="en-CA" sz="2000" dirty="0">
                <a:solidFill>
                  <a:prstClr val="black"/>
                </a:solidFill>
              </a:rPr>
              <a:t>Partnerships with Indigenous governments</a:t>
            </a:r>
          </a:p>
          <a:p>
            <a:pPr marL="1266825" lvl="2" indent="-361950">
              <a:buFontTx/>
              <a:buChar char="-"/>
            </a:pPr>
            <a:r>
              <a:rPr lang="en-CA" sz="2000" dirty="0">
                <a:solidFill>
                  <a:prstClr val="black"/>
                </a:solidFill>
              </a:rPr>
              <a:t>Community consultation and engagement</a:t>
            </a:r>
            <a:endParaRPr lang="en-US" sz="2000" dirty="0">
              <a:solidFill>
                <a:prstClr val="black"/>
              </a:solidFill>
            </a:endParaRPr>
          </a:p>
          <a:p>
            <a:pPr marL="1266825" lvl="2" indent="-361950">
              <a:buFontTx/>
              <a:buChar char="-"/>
            </a:pPr>
            <a:r>
              <a:rPr lang="en-US" sz="2000" dirty="0" smtClean="0">
                <a:solidFill>
                  <a:prstClr val="black"/>
                </a:solidFill>
              </a:rPr>
              <a:t>Confirm </a:t>
            </a:r>
            <a:r>
              <a:rPr lang="en-US" sz="2000" dirty="0">
                <a:solidFill>
                  <a:prstClr val="black"/>
                </a:solidFill>
              </a:rPr>
              <a:t>routing for </a:t>
            </a:r>
            <a:r>
              <a:rPr lang="en-US" sz="2000" dirty="0" smtClean="0">
                <a:solidFill>
                  <a:prstClr val="black"/>
                </a:solidFill>
              </a:rPr>
              <a:t>alignment</a:t>
            </a:r>
          </a:p>
          <a:p>
            <a:pPr marL="1266825" lvl="2" indent="-361950">
              <a:buFontTx/>
              <a:buChar char="-"/>
            </a:pPr>
            <a:r>
              <a:rPr lang="en-US" sz="2000" dirty="0" smtClean="0">
                <a:solidFill>
                  <a:prstClr val="black"/>
                </a:solidFill>
              </a:rPr>
              <a:t>Technical </a:t>
            </a:r>
            <a:r>
              <a:rPr lang="en-US" sz="2000" dirty="0">
                <a:solidFill>
                  <a:prstClr val="black"/>
                </a:solidFill>
              </a:rPr>
              <a:t>studies to investigate engineering, land use, archaeological and environmental </a:t>
            </a:r>
            <a:r>
              <a:rPr lang="en-US" sz="2000" dirty="0" smtClean="0">
                <a:solidFill>
                  <a:prstClr val="black"/>
                </a:solidFill>
              </a:rPr>
              <a:t>issues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Planning </a:t>
            </a:r>
            <a:r>
              <a:rPr lang="en-US" sz="2400" dirty="0"/>
              <a:t>studies for </a:t>
            </a:r>
            <a:r>
              <a:rPr lang="en-US" sz="2400" dirty="0" smtClean="0"/>
              <a:t>future development from </a:t>
            </a:r>
            <a:r>
              <a:rPr lang="en-US" sz="2400" dirty="0"/>
              <a:t>Lockhart Lake to </a:t>
            </a:r>
            <a:r>
              <a:rPr lang="en-US" sz="2400" dirty="0" smtClean="0"/>
              <a:t>Nunavut border </a:t>
            </a:r>
            <a:endParaRPr lang="en-US" sz="2400" dirty="0"/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67284" y="693705"/>
            <a:ext cx="10515600" cy="1112369"/>
          </a:xfrm>
          <a:prstGeom prst="rect">
            <a:avLst/>
          </a:prstGeom>
        </p:spPr>
        <p:txBody>
          <a:bodyPr lIns="91418" tIns="45718" rIns="91418" bIns="45718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4800" b="1" spc="-151" dirty="0" smtClean="0">
                <a:solidFill>
                  <a:srgbClr val="355FAA"/>
                </a:solidFill>
                <a:latin typeface="Calibri" panose="020F0502020204030204"/>
                <a:ea typeface="+mn-ea"/>
                <a:cs typeface="+mn-cs"/>
              </a:rPr>
              <a:t>SGP Corridor — Next Steps</a:t>
            </a:r>
            <a:endParaRPr lang="en-CA" sz="3100" b="1" spc="-151" dirty="0">
              <a:solidFill>
                <a:srgbClr val="355FAA"/>
              </a:solidFill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E956673F-0887-6345-8E02-6407AB1AA5DD}"/>
              </a:ext>
            </a:extLst>
          </p:cNvPr>
          <p:cNvCxnSpPr>
            <a:cxnSpLocks/>
          </p:cNvCxnSpPr>
          <p:nvPr/>
        </p:nvCxnSpPr>
        <p:spPr>
          <a:xfrm>
            <a:off x="1" y="425208"/>
            <a:ext cx="12192001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29CDEC0-75ED-BF4E-ACEE-839B05622026}"/>
              </a:ext>
            </a:extLst>
          </p:cNvPr>
          <p:cNvSpPr/>
          <p:nvPr/>
        </p:nvSpPr>
        <p:spPr>
          <a:xfrm>
            <a:off x="477077" y="271321"/>
            <a:ext cx="960784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8" rIns="91418" bIns="45718" rtlCol="0" anchor="ctr"/>
          <a:lstStyle/>
          <a:p>
            <a:pPr algn="ctr"/>
            <a:endParaRPr lang="en-CA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7B26A01-7B40-D741-9BFF-FDE41F2CDD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04" y="203979"/>
            <a:ext cx="521253" cy="42407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E38C54A-EBA9-3346-99B9-2607CA7C82E4}"/>
              </a:ext>
            </a:extLst>
          </p:cNvPr>
          <p:cNvSpPr/>
          <p:nvPr/>
        </p:nvSpPr>
        <p:spPr>
          <a:xfrm>
            <a:off x="8905462" y="262004"/>
            <a:ext cx="2845908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8" rIns="91418" bIns="45718" rtlCol="0" anchor="ctr"/>
          <a:lstStyle/>
          <a:p>
            <a:pPr algn="ctr"/>
            <a:endParaRPr lang="en-CA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556124B-C1E6-034D-8497-A5B0B58BFE45}"/>
              </a:ext>
            </a:extLst>
          </p:cNvPr>
          <p:cNvSpPr txBox="1"/>
          <p:nvPr/>
        </p:nvSpPr>
        <p:spPr>
          <a:xfrm>
            <a:off x="8975033" y="271320"/>
            <a:ext cx="2693507" cy="307773"/>
          </a:xfrm>
          <a:prstGeom prst="rect">
            <a:avLst/>
          </a:prstGeom>
          <a:noFill/>
        </p:spPr>
        <p:txBody>
          <a:bodyPr wrap="square" lIns="91418" tIns="45718" rIns="91418" bIns="45718" rtlCol="0">
            <a:spAutoFit/>
          </a:bodyPr>
          <a:lstStyle/>
          <a:p>
            <a:r>
              <a:rPr lang="en-CA" sz="1400" b="1" dirty="0">
                <a:solidFill>
                  <a:schemeClr val="accent1">
                    <a:lumMod val="75000"/>
                  </a:schemeClr>
                </a:solidFill>
              </a:rPr>
              <a:t>CONNECTING TO OPPORTUNITIES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22B0-CD22-4732-80F9-9E789A84B927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012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DCCE334-537E-4945-B896-3853DE6F6FF2}"/>
              </a:ext>
            </a:extLst>
          </p:cNvPr>
          <p:cNvSpPr/>
          <p:nvPr/>
        </p:nvSpPr>
        <p:spPr>
          <a:xfrm>
            <a:off x="686902" y="1486751"/>
            <a:ext cx="9739988" cy="400105"/>
          </a:xfrm>
          <a:prstGeom prst="rect">
            <a:avLst/>
          </a:prstGeom>
        </p:spPr>
        <p:txBody>
          <a:bodyPr wrap="square" lIns="91418" tIns="45718" rIns="91418" bIns="45718">
            <a:spAutoFit/>
          </a:bodyPr>
          <a:lstStyle/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67284" y="693705"/>
            <a:ext cx="10515600" cy="1112369"/>
          </a:xfrm>
          <a:prstGeom prst="rect">
            <a:avLst/>
          </a:prstGeom>
        </p:spPr>
        <p:txBody>
          <a:bodyPr lIns="91418" tIns="45718" rIns="91418" bIns="45718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4800" b="1" spc="-151" dirty="0" smtClean="0">
                <a:solidFill>
                  <a:srgbClr val="355FAA"/>
                </a:solidFill>
                <a:latin typeface="Calibri" panose="020F0502020204030204"/>
                <a:ea typeface="+mn-ea"/>
                <a:cs typeface="+mn-cs"/>
              </a:rPr>
              <a:t>LASR – Anticipated Timeline</a:t>
            </a:r>
            <a:endParaRPr lang="en-CA" sz="3100" b="1" spc="-151" dirty="0">
              <a:solidFill>
                <a:srgbClr val="355FAA"/>
              </a:solidFill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E956673F-0887-6345-8E02-6407AB1AA5DD}"/>
              </a:ext>
            </a:extLst>
          </p:cNvPr>
          <p:cNvCxnSpPr>
            <a:cxnSpLocks/>
          </p:cNvCxnSpPr>
          <p:nvPr/>
        </p:nvCxnSpPr>
        <p:spPr>
          <a:xfrm>
            <a:off x="1" y="425208"/>
            <a:ext cx="12192001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29CDEC0-75ED-BF4E-ACEE-839B05622026}"/>
              </a:ext>
            </a:extLst>
          </p:cNvPr>
          <p:cNvSpPr/>
          <p:nvPr/>
        </p:nvSpPr>
        <p:spPr>
          <a:xfrm>
            <a:off x="477077" y="271321"/>
            <a:ext cx="960784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8" rIns="91418" bIns="45718" rtlCol="0" anchor="ctr"/>
          <a:lstStyle/>
          <a:p>
            <a:pPr algn="ctr"/>
            <a:endParaRPr lang="en-CA" dirty="0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7B26A01-7B40-D741-9BFF-FDE41F2CDD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04" y="203979"/>
            <a:ext cx="521253" cy="42407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4E38C54A-EBA9-3346-99B9-2607CA7C82E4}"/>
              </a:ext>
            </a:extLst>
          </p:cNvPr>
          <p:cNvSpPr/>
          <p:nvPr/>
        </p:nvSpPr>
        <p:spPr>
          <a:xfrm>
            <a:off x="8905462" y="262004"/>
            <a:ext cx="2845908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8" rIns="91418" bIns="45718" rtlCol="0" anchor="ctr"/>
          <a:lstStyle/>
          <a:p>
            <a:pPr algn="ctr"/>
            <a:endParaRPr lang="en-CA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556124B-C1E6-034D-8497-A5B0B58BFE45}"/>
              </a:ext>
            </a:extLst>
          </p:cNvPr>
          <p:cNvSpPr txBox="1"/>
          <p:nvPr/>
        </p:nvSpPr>
        <p:spPr>
          <a:xfrm>
            <a:off x="8975033" y="271320"/>
            <a:ext cx="2693507" cy="307773"/>
          </a:xfrm>
          <a:prstGeom prst="rect">
            <a:avLst/>
          </a:prstGeom>
          <a:noFill/>
        </p:spPr>
        <p:txBody>
          <a:bodyPr wrap="square" lIns="91418" tIns="45718" rIns="91418" bIns="45718" rtlCol="0">
            <a:spAutoFit/>
          </a:bodyPr>
          <a:lstStyle/>
          <a:p>
            <a:r>
              <a:rPr lang="en-CA" sz="1400" b="1" dirty="0">
                <a:solidFill>
                  <a:schemeClr val="accent1">
                    <a:lumMod val="75000"/>
                  </a:schemeClr>
                </a:solidFill>
              </a:rPr>
              <a:t>CONNECTING TO OPPORTUNITIES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22B0-CD22-4732-80F9-9E789A84B927}" type="slidenum">
              <a:rPr lang="en-CA" smtClean="0"/>
              <a:t>19</a:t>
            </a:fld>
            <a:endParaRPr lang="en-CA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9579620"/>
              </p:ext>
            </p:extLst>
          </p:nvPr>
        </p:nvGraphicFramePr>
        <p:xfrm>
          <a:off x="768202" y="1886856"/>
          <a:ext cx="10900338" cy="4054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04197" y="5973541"/>
            <a:ext cx="1299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November 2019</a:t>
            </a:r>
            <a:endParaRPr lang="en-CA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523334" y="5955357"/>
            <a:ext cx="2315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smtClean="0"/>
              <a:t>Years to Completion</a:t>
            </a:r>
            <a:endParaRPr lang="en-CA" sz="1600" b="1" dirty="0"/>
          </a:p>
        </p:txBody>
      </p:sp>
    </p:spTree>
    <p:extLst>
      <p:ext uri="{BB962C8B-B14F-4D97-AF65-F5344CB8AC3E}">
        <p14:creationId xmlns:p14="http://schemas.microsoft.com/office/powerpoint/2010/main" val="396993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DCCE334-537E-4945-B896-3853DE6F6FF2}"/>
              </a:ext>
            </a:extLst>
          </p:cNvPr>
          <p:cNvSpPr/>
          <p:nvPr/>
        </p:nvSpPr>
        <p:spPr>
          <a:xfrm>
            <a:off x="667284" y="1914013"/>
            <a:ext cx="9558528" cy="646331"/>
          </a:xfrm>
          <a:prstGeom prst="rect">
            <a:avLst/>
          </a:prstGeom>
        </p:spPr>
        <p:txBody>
          <a:bodyPr wrap="square" lIns="91418" tIns="45718" rIns="91418" bIns="45718">
            <a:spAutoFit/>
          </a:bodyPr>
          <a:lstStyle/>
          <a:p>
            <a:pPr fontAlgn="t">
              <a:spcAft>
                <a:spcPts val="600"/>
              </a:spcAft>
            </a:pPr>
            <a:endParaRPr lang="en-US" sz="3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67284" y="894231"/>
            <a:ext cx="10515600" cy="583828"/>
          </a:xfrm>
          <a:prstGeom prst="rect">
            <a:avLst/>
          </a:prstGeom>
        </p:spPr>
        <p:txBody>
          <a:bodyPr lIns="91418" tIns="45718" rIns="91418" bIns="45718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4800" b="1" spc="-151" dirty="0" smtClean="0">
                <a:solidFill>
                  <a:srgbClr val="355FAA"/>
                </a:solidFill>
                <a:latin typeface="Calibri" panose="020F0502020204030204"/>
                <a:ea typeface="+mn-ea"/>
                <a:cs typeface="+mn-cs"/>
              </a:rPr>
              <a:t>Why Invest in Infrastructure?</a:t>
            </a:r>
            <a:endParaRPr lang="en-CA" sz="3100" b="1" spc="-151" dirty="0">
              <a:solidFill>
                <a:srgbClr val="355FAA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825" y="1914011"/>
            <a:ext cx="6895662" cy="3970314"/>
          </a:xfrm>
          <a:prstGeom prst="rect">
            <a:avLst/>
          </a:prstGeom>
          <a:noFill/>
        </p:spPr>
        <p:txBody>
          <a:bodyPr wrap="square" lIns="91418" tIns="45718" rIns="91418" bIns="45718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400" dirty="0" smtClean="0"/>
              <a:t>Important for growth of NWT economy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400" dirty="0" smtClean="0"/>
              <a:t>Provide </a:t>
            </a:r>
            <a:r>
              <a:rPr lang="en-CA" sz="2400" dirty="0"/>
              <a:t>access to mineral and petroleum resources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400" dirty="0" smtClean="0"/>
              <a:t>Support </a:t>
            </a:r>
            <a:r>
              <a:rPr lang="en-CA" sz="2400" dirty="0"/>
              <a:t>development of strong northern workforce and business opportunities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400" dirty="0" smtClean="0"/>
              <a:t>Increase </a:t>
            </a:r>
            <a:r>
              <a:rPr lang="en-CA" sz="2400" dirty="0"/>
              <a:t>resiliency to impacts of climate change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400" dirty="0" smtClean="0"/>
              <a:t>Reduce </a:t>
            </a:r>
            <a:r>
              <a:rPr lang="en-CA" sz="2400" dirty="0"/>
              <a:t>the cost of living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400" dirty="0" smtClean="0"/>
              <a:t>Improve </a:t>
            </a:r>
            <a:r>
              <a:rPr lang="en-CA" sz="2400" dirty="0"/>
              <a:t>social opportunities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400" dirty="0" smtClean="0"/>
              <a:t>Promote </a:t>
            </a:r>
            <a:r>
              <a:rPr lang="en-CA" sz="2400" dirty="0"/>
              <a:t>tourism opportunities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E956673F-0887-6345-8E02-6407AB1AA5DD}"/>
              </a:ext>
            </a:extLst>
          </p:cNvPr>
          <p:cNvCxnSpPr>
            <a:cxnSpLocks/>
          </p:cNvCxnSpPr>
          <p:nvPr/>
        </p:nvCxnSpPr>
        <p:spPr>
          <a:xfrm>
            <a:off x="0" y="425208"/>
            <a:ext cx="12192001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29CDEC0-75ED-BF4E-ACEE-839B05622026}"/>
              </a:ext>
            </a:extLst>
          </p:cNvPr>
          <p:cNvSpPr/>
          <p:nvPr/>
        </p:nvSpPr>
        <p:spPr>
          <a:xfrm>
            <a:off x="477077" y="271319"/>
            <a:ext cx="960784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8" rIns="91418" bIns="45718" rtlCol="0" anchor="ctr"/>
          <a:lstStyle/>
          <a:p>
            <a:pPr algn="ctr"/>
            <a:endParaRPr lang="en-CA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7B26A01-7B40-D741-9BFF-FDE41F2CDD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04" y="203979"/>
            <a:ext cx="521253" cy="42407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E38C54A-EBA9-3346-99B9-2607CA7C82E4}"/>
              </a:ext>
            </a:extLst>
          </p:cNvPr>
          <p:cNvSpPr/>
          <p:nvPr/>
        </p:nvSpPr>
        <p:spPr>
          <a:xfrm>
            <a:off x="8905461" y="262004"/>
            <a:ext cx="2845908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8" rIns="91418" bIns="45718" rtlCol="0" anchor="ctr"/>
          <a:lstStyle/>
          <a:p>
            <a:pPr algn="ctr"/>
            <a:endParaRPr lang="en-CA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556124B-C1E6-034D-8497-A5B0B58BFE45}"/>
              </a:ext>
            </a:extLst>
          </p:cNvPr>
          <p:cNvSpPr txBox="1"/>
          <p:nvPr/>
        </p:nvSpPr>
        <p:spPr>
          <a:xfrm>
            <a:off x="8975033" y="271319"/>
            <a:ext cx="2693507" cy="307777"/>
          </a:xfrm>
          <a:prstGeom prst="rect">
            <a:avLst/>
          </a:prstGeom>
          <a:noFill/>
        </p:spPr>
        <p:txBody>
          <a:bodyPr wrap="square" lIns="91418" tIns="45718" rIns="91418" bIns="45718" rtlCol="0">
            <a:spAutoFit/>
          </a:bodyPr>
          <a:lstStyle/>
          <a:p>
            <a:r>
              <a:rPr lang="en-CA" sz="1400" b="1" dirty="0">
                <a:solidFill>
                  <a:schemeClr val="accent1">
                    <a:lumMod val="75000"/>
                  </a:schemeClr>
                </a:solidFill>
              </a:rPr>
              <a:t>CONNECTING TO OPPORTUNITIES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22B0-CD22-4732-80F9-9E789A84B927}" type="slidenum">
              <a:rPr lang="en-CA" smtClean="0"/>
              <a:t>2</a:t>
            </a:fld>
            <a:endParaRPr lang="en-CA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882" y="2174081"/>
            <a:ext cx="3995656" cy="265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112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DCCE334-537E-4945-B896-3853DE6F6FF2}"/>
              </a:ext>
            </a:extLst>
          </p:cNvPr>
          <p:cNvSpPr/>
          <p:nvPr/>
        </p:nvSpPr>
        <p:spPr>
          <a:xfrm>
            <a:off x="667284" y="1914015"/>
            <a:ext cx="6139916" cy="3342449"/>
          </a:xfrm>
          <a:prstGeom prst="rect">
            <a:avLst/>
          </a:prstGeom>
        </p:spPr>
        <p:txBody>
          <a:bodyPr wrap="square" lIns="91418" tIns="45718" rIns="91418" bIns="45718"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Developing formal working relationships through MOUs with Indigenous governments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Section 35 consultation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Public/community </a:t>
            </a:r>
            <a:r>
              <a:rPr lang="en-US" sz="2400" dirty="0"/>
              <a:t>engagement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Opportunities for public debate through </a:t>
            </a:r>
            <a:r>
              <a:rPr lang="en-US" sz="2400" dirty="0" smtClean="0"/>
              <a:t>environmental impact assessment </a:t>
            </a:r>
            <a:r>
              <a:rPr lang="en-US" sz="2400" dirty="0"/>
              <a:t>and permitting processes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prstClr val="black"/>
                </a:solidFill>
                <a:hlinkClick r:id="rId3"/>
              </a:rPr>
              <a:t>SGP@gov.nt.ca</a:t>
            </a:r>
            <a:r>
              <a:rPr lang="en-US" sz="2400" kern="0" dirty="0" smtClean="0">
                <a:solidFill>
                  <a:prstClr val="black"/>
                </a:solidFill>
              </a:rPr>
              <a:t> / </a:t>
            </a:r>
            <a:r>
              <a:rPr lang="en-US" sz="2400" kern="0" dirty="0" smtClean="0">
                <a:solidFill>
                  <a:prstClr val="black"/>
                </a:solidFill>
                <a:hlinkClick r:id="rId4"/>
              </a:rPr>
              <a:t>MVH@gov.nt.ca</a:t>
            </a:r>
            <a:r>
              <a:rPr lang="en-US" sz="2400" kern="0" dirty="0" smtClean="0">
                <a:solidFill>
                  <a:prstClr val="black"/>
                </a:solidFill>
              </a:rPr>
              <a:t> </a:t>
            </a:r>
            <a:endParaRPr lang="en-US" sz="2400" kern="0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67284" y="712655"/>
            <a:ext cx="10515600" cy="1112369"/>
          </a:xfrm>
          <a:prstGeom prst="rect">
            <a:avLst/>
          </a:prstGeom>
        </p:spPr>
        <p:txBody>
          <a:bodyPr lIns="91418" tIns="45718" rIns="91418" bIns="45718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4800" b="1" spc="-151" dirty="0" smtClean="0">
                <a:solidFill>
                  <a:srgbClr val="355FAA"/>
                </a:solidFill>
                <a:latin typeface="Calibri" panose="020F0502020204030204"/>
                <a:ea typeface="+mn-ea"/>
                <a:cs typeface="+mn-cs"/>
              </a:rPr>
              <a:t>Participation</a:t>
            </a:r>
            <a:endParaRPr lang="en-CA" sz="3100" b="1" spc="-151" dirty="0">
              <a:solidFill>
                <a:srgbClr val="355FAA"/>
              </a:solidFill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E956673F-0887-6345-8E02-6407AB1AA5DD}"/>
              </a:ext>
            </a:extLst>
          </p:cNvPr>
          <p:cNvCxnSpPr>
            <a:cxnSpLocks/>
          </p:cNvCxnSpPr>
          <p:nvPr/>
        </p:nvCxnSpPr>
        <p:spPr>
          <a:xfrm>
            <a:off x="1" y="425208"/>
            <a:ext cx="12192001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29CDEC0-75ED-BF4E-ACEE-839B05622026}"/>
              </a:ext>
            </a:extLst>
          </p:cNvPr>
          <p:cNvSpPr/>
          <p:nvPr/>
        </p:nvSpPr>
        <p:spPr>
          <a:xfrm>
            <a:off x="477077" y="271321"/>
            <a:ext cx="960784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8" rIns="91418" bIns="45718" rtlCol="0" anchor="ctr"/>
          <a:lstStyle/>
          <a:p>
            <a:pPr algn="ctr"/>
            <a:endParaRPr lang="en-CA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7B26A01-7B40-D741-9BFF-FDE41F2CDD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04" y="203979"/>
            <a:ext cx="521253" cy="42407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E38C54A-EBA9-3346-99B9-2607CA7C82E4}"/>
              </a:ext>
            </a:extLst>
          </p:cNvPr>
          <p:cNvSpPr/>
          <p:nvPr/>
        </p:nvSpPr>
        <p:spPr>
          <a:xfrm>
            <a:off x="8905462" y="262004"/>
            <a:ext cx="2845908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8" rIns="91418" bIns="45718" rtlCol="0" anchor="ctr"/>
          <a:lstStyle/>
          <a:p>
            <a:pPr algn="ctr"/>
            <a:endParaRPr lang="en-CA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556124B-C1E6-034D-8497-A5B0B58BFE45}"/>
              </a:ext>
            </a:extLst>
          </p:cNvPr>
          <p:cNvSpPr txBox="1"/>
          <p:nvPr/>
        </p:nvSpPr>
        <p:spPr>
          <a:xfrm>
            <a:off x="8975033" y="271320"/>
            <a:ext cx="2693507" cy="307773"/>
          </a:xfrm>
          <a:prstGeom prst="rect">
            <a:avLst/>
          </a:prstGeom>
          <a:noFill/>
        </p:spPr>
        <p:txBody>
          <a:bodyPr wrap="square" lIns="91418" tIns="45718" rIns="91418" bIns="45718" rtlCol="0">
            <a:spAutoFit/>
          </a:bodyPr>
          <a:lstStyle/>
          <a:p>
            <a:r>
              <a:rPr lang="en-CA" sz="1400" b="1" dirty="0">
                <a:solidFill>
                  <a:schemeClr val="accent1">
                    <a:lumMod val="75000"/>
                  </a:schemeClr>
                </a:solidFill>
              </a:rPr>
              <a:t>CONNECTING TO OPPORTUNITIES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22B0-CD22-4732-80F9-9E789A84B927}" type="slidenum">
              <a:rPr lang="en-CA" smtClean="0"/>
              <a:t>20</a:t>
            </a:fld>
            <a:endParaRPr lang="en-CA"/>
          </a:p>
        </p:txBody>
      </p:sp>
      <p:pic>
        <p:nvPicPr>
          <p:cNvPr id="10" name="Picture 2" descr="C:\Users\rachel_riffel\AppData\Local\Microsoft\Windows\Temporary Internet Files\Content.Outlook\CQWKBYXJ\AngelaGzowski-DSC_29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367" y="2108200"/>
            <a:ext cx="4146173" cy="276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35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en-US" sz="6400" b="1" i="1" dirty="0" smtClean="0">
              <a:solidFill>
                <a:srgbClr val="2699D5"/>
              </a:solidFill>
            </a:endParaRPr>
          </a:p>
          <a:p>
            <a:pPr marL="0" indent="0" algn="ctr">
              <a:buNone/>
            </a:pPr>
            <a:r>
              <a:rPr lang="en-US" sz="6400" b="1" i="1" dirty="0" smtClean="0">
                <a:solidFill>
                  <a:srgbClr val="2699D5"/>
                </a:solidFill>
              </a:rPr>
              <a:t>Thank </a:t>
            </a:r>
            <a:r>
              <a:rPr lang="en-US" sz="6400" b="1" i="1" dirty="0">
                <a:solidFill>
                  <a:srgbClr val="2699D5"/>
                </a:solidFill>
              </a:rPr>
              <a:t>you.</a:t>
            </a:r>
          </a:p>
          <a:p>
            <a:pPr marL="0" indent="0" algn="ctr">
              <a:buNone/>
            </a:pPr>
            <a:endParaRPr lang="en-US" sz="3200" b="1" i="1" u="sng" dirty="0">
              <a:hlinkClick r:id=""/>
            </a:endParaRPr>
          </a:p>
          <a:p>
            <a:pPr marL="0" indent="0" algn="ctr">
              <a:buNone/>
            </a:pPr>
            <a:r>
              <a:rPr lang="en-US" sz="3200" b="1" i="1" u="sng" dirty="0">
                <a:hlinkClick r:id=""/>
              </a:rPr>
              <a:t>www.inf.gov.nt.ca/projects</a:t>
            </a:r>
            <a:r>
              <a:rPr lang="en-US" sz="3200" b="1" i="1" u="sng" dirty="0"/>
              <a:t> </a:t>
            </a:r>
          </a:p>
          <a:p>
            <a:pPr marL="0" indent="0" algn="ctr">
              <a:buNone/>
            </a:pPr>
            <a:endParaRPr lang="en-US" sz="59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F9BA-3819-4BCA-8FE3-865416446C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702A71C-0E11-7048-B08B-077D65AFB0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3" r="21496"/>
          <a:stretch/>
        </p:blipFill>
        <p:spPr>
          <a:xfrm>
            <a:off x="0" y="-14447"/>
            <a:ext cx="12192000" cy="26810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7A9BC1B-D26E-8B4D-8422-0092B0C0C1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22"/>
          <a:stretch/>
        </p:blipFill>
        <p:spPr>
          <a:xfrm>
            <a:off x="-2" y="5479142"/>
            <a:ext cx="12192000" cy="138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DCCE334-537E-4945-B896-3853DE6F6FF2}"/>
              </a:ext>
            </a:extLst>
          </p:cNvPr>
          <p:cNvSpPr/>
          <p:nvPr/>
        </p:nvSpPr>
        <p:spPr>
          <a:xfrm>
            <a:off x="667284" y="1914013"/>
            <a:ext cx="9558528" cy="646331"/>
          </a:xfrm>
          <a:prstGeom prst="rect">
            <a:avLst/>
          </a:prstGeom>
        </p:spPr>
        <p:txBody>
          <a:bodyPr wrap="square" lIns="91418" tIns="45718" rIns="91418" bIns="45718">
            <a:spAutoFit/>
          </a:bodyPr>
          <a:lstStyle/>
          <a:p>
            <a:pPr fontAlgn="t">
              <a:spcAft>
                <a:spcPts val="600"/>
              </a:spcAft>
            </a:pPr>
            <a:endParaRPr lang="en-US" sz="36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E956673F-0887-6345-8E02-6407AB1AA5DD}"/>
              </a:ext>
            </a:extLst>
          </p:cNvPr>
          <p:cNvCxnSpPr>
            <a:cxnSpLocks/>
          </p:cNvCxnSpPr>
          <p:nvPr/>
        </p:nvCxnSpPr>
        <p:spPr>
          <a:xfrm>
            <a:off x="0" y="425208"/>
            <a:ext cx="12192001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29CDEC0-75ED-BF4E-ACEE-839B05622026}"/>
              </a:ext>
            </a:extLst>
          </p:cNvPr>
          <p:cNvSpPr/>
          <p:nvPr/>
        </p:nvSpPr>
        <p:spPr>
          <a:xfrm>
            <a:off x="477077" y="271319"/>
            <a:ext cx="960784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8" rIns="91418" bIns="45718" rtlCol="0" anchor="ctr"/>
          <a:lstStyle/>
          <a:p>
            <a:pPr algn="ctr"/>
            <a:endParaRPr lang="en-CA" dirty="0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7B26A01-7B40-D741-9BFF-FDE41F2CDD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04" y="203979"/>
            <a:ext cx="521253" cy="42407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4E38C54A-EBA9-3346-99B9-2607CA7C82E4}"/>
              </a:ext>
            </a:extLst>
          </p:cNvPr>
          <p:cNvSpPr/>
          <p:nvPr/>
        </p:nvSpPr>
        <p:spPr>
          <a:xfrm>
            <a:off x="8905461" y="262004"/>
            <a:ext cx="2845908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8" rIns="91418" bIns="45718" rtlCol="0" anchor="ctr"/>
          <a:lstStyle/>
          <a:p>
            <a:pPr algn="ctr"/>
            <a:endParaRPr lang="en-CA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556124B-C1E6-034D-8497-A5B0B58BFE45}"/>
              </a:ext>
            </a:extLst>
          </p:cNvPr>
          <p:cNvSpPr txBox="1"/>
          <p:nvPr/>
        </p:nvSpPr>
        <p:spPr>
          <a:xfrm>
            <a:off x="8975033" y="271319"/>
            <a:ext cx="2693507" cy="307777"/>
          </a:xfrm>
          <a:prstGeom prst="rect">
            <a:avLst/>
          </a:prstGeom>
          <a:noFill/>
        </p:spPr>
        <p:txBody>
          <a:bodyPr wrap="square" lIns="91418" tIns="45718" rIns="91418" bIns="45718" rtlCol="0">
            <a:spAutoFit/>
          </a:bodyPr>
          <a:lstStyle/>
          <a:p>
            <a:r>
              <a:rPr lang="en-CA" sz="1400" b="1" dirty="0">
                <a:solidFill>
                  <a:schemeClr val="accent1">
                    <a:lumMod val="75000"/>
                  </a:schemeClr>
                </a:solidFill>
              </a:rPr>
              <a:t>CONNECTING TO OPPORTUNITIES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83180" y="1562142"/>
            <a:ext cx="5556249" cy="506292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360363" indent="-360363">
              <a:buFont typeface="Arial" panose="020B0604020202020204" pitchFamily="34" charset="0"/>
              <a:buChar char="•"/>
            </a:pPr>
            <a:r>
              <a:rPr lang="en-US" sz="2000" dirty="0"/>
              <a:t>GNWT is pursuing three strategic transportation </a:t>
            </a:r>
            <a:r>
              <a:rPr lang="en-US" sz="2000" dirty="0" smtClean="0"/>
              <a:t>corridors:</a:t>
            </a:r>
            <a:endParaRPr lang="en-US" sz="2000" dirty="0"/>
          </a:p>
          <a:p>
            <a:pPr marL="895335" lvl="1" indent="-285750">
              <a:buFontTx/>
              <a:buChar char="-"/>
            </a:pPr>
            <a:r>
              <a:rPr lang="en-US" sz="2000" b="1" dirty="0" err="1">
                <a:solidFill>
                  <a:srgbClr val="7030A0"/>
                </a:solidFill>
                <a:cs typeface="Arial" pitchFamily="34" charset="0"/>
              </a:rPr>
              <a:t>Tłįchǫ</a:t>
            </a:r>
            <a:r>
              <a:rPr lang="en-US" sz="2000" b="1" dirty="0">
                <a:solidFill>
                  <a:srgbClr val="7030A0"/>
                </a:solidFill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cs typeface="Arial" pitchFamily="34" charset="0"/>
              </a:rPr>
              <a:t>All-Season </a:t>
            </a:r>
            <a:r>
              <a:rPr lang="en-US" sz="2000" b="1" dirty="0">
                <a:solidFill>
                  <a:srgbClr val="7030A0"/>
                </a:solidFill>
                <a:cs typeface="Arial" pitchFamily="34" charset="0"/>
              </a:rPr>
              <a:t>Road</a:t>
            </a:r>
          </a:p>
          <a:p>
            <a:pPr marL="895335" lvl="1" indent="-285750">
              <a:buFontTx/>
              <a:buChar char="-"/>
            </a:pPr>
            <a:r>
              <a:rPr lang="en-US" sz="2000" b="1" dirty="0">
                <a:solidFill>
                  <a:srgbClr val="00B050"/>
                </a:solidFill>
                <a:cs typeface="Arial" pitchFamily="34" charset="0"/>
              </a:rPr>
              <a:t>Mackenzie Valley Highway</a:t>
            </a:r>
            <a:endParaRPr lang="en-US" sz="2000" b="1" dirty="0">
              <a:solidFill>
                <a:srgbClr val="7030A0"/>
              </a:solidFill>
              <a:cs typeface="Arial" pitchFamily="34" charset="0"/>
            </a:endParaRPr>
          </a:p>
          <a:p>
            <a:pPr marL="895335" lvl="1" indent="-285750">
              <a:spcAft>
                <a:spcPts val="1200"/>
              </a:spcAft>
              <a:buFontTx/>
              <a:buChar char="-"/>
            </a:pPr>
            <a:r>
              <a:rPr lang="en-US" sz="2000" b="1" dirty="0">
                <a:solidFill>
                  <a:srgbClr val="00B0F0"/>
                </a:solidFill>
                <a:cs typeface="Arial" pitchFamily="34" charset="0"/>
              </a:rPr>
              <a:t>Slave Geological Province Corridor </a:t>
            </a:r>
          </a:p>
          <a:p>
            <a:pPr marL="357188" indent="-3571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Identified as priorities in GNWT’s 25 Year Transportation Strategy </a:t>
            </a:r>
            <a:r>
              <a:rPr lang="en-US" sz="2000" i="1" dirty="0"/>
              <a:t>Connecting Us </a:t>
            </a:r>
          </a:p>
          <a:p>
            <a:pPr marL="357188" indent="-3571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Strategic infrastructure investments included in priorities of the 19</a:t>
            </a:r>
            <a:r>
              <a:rPr lang="en-US" sz="2000" baseline="30000" dirty="0"/>
              <a:t>th</a:t>
            </a:r>
            <a:r>
              <a:rPr lang="en-US" sz="2000" dirty="0"/>
              <a:t> Legislative Assembly </a:t>
            </a:r>
          </a:p>
          <a:p>
            <a:pPr lvl="1"/>
            <a:r>
              <a:rPr lang="en-US" i="1" dirty="0"/>
              <a:t>Make strategic infrastructure investments that connect communities, expand the economy or reduce the cost of living, including the Mackenzie Valley Highway, the Slave Geological Corridor and the Taltson Hydro Project. </a:t>
            </a:r>
          </a:p>
          <a:p>
            <a:endParaRPr lang="en-US" sz="21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79" y="1562142"/>
            <a:ext cx="5276850" cy="438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657759" y="675156"/>
            <a:ext cx="11905716" cy="583828"/>
          </a:xfrm>
          <a:prstGeom prst="rect">
            <a:avLst/>
          </a:prstGeom>
        </p:spPr>
        <p:txBody>
          <a:bodyPr lIns="91418" tIns="45718" rIns="91418" bIns="45718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b="1" spc="-151" dirty="0" smtClean="0">
                <a:solidFill>
                  <a:srgbClr val="355FAA"/>
                </a:solidFill>
                <a:latin typeface="Calibri" panose="020F0502020204030204"/>
                <a:ea typeface="+mn-ea"/>
                <a:cs typeface="+mn-cs"/>
              </a:rPr>
              <a:t>Strategic Transportation Corridors</a:t>
            </a:r>
            <a:endParaRPr lang="en-CA" sz="2800" b="1" spc="-151" dirty="0">
              <a:solidFill>
                <a:srgbClr val="355FAA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22B0-CD22-4732-80F9-9E789A84B92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177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DCCE334-537E-4945-B896-3853DE6F6FF2}"/>
              </a:ext>
            </a:extLst>
          </p:cNvPr>
          <p:cNvSpPr/>
          <p:nvPr/>
        </p:nvSpPr>
        <p:spPr>
          <a:xfrm>
            <a:off x="667284" y="1914013"/>
            <a:ext cx="9558528" cy="646331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fontAlgn="t">
              <a:spcAft>
                <a:spcPts val="600"/>
              </a:spcAft>
            </a:pPr>
            <a:endParaRPr lang="en-US" sz="36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E956673F-0887-6345-8E02-6407AB1AA5DD}"/>
              </a:ext>
            </a:extLst>
          </p:cNvPr>
          <p:cNvCxnSpPr>
            <a:cxnSpLocks/>
          </p:cNvCxnSpPr>
          <p:nvPr/>
        </p:nvCxnSpPr>
        <p:spPr>
          <a:xfrm>
            <a:off x="1" y="425208"/>
            <a:ext cx="12192001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77077" y="203979"/>
            <a:ext cx="11474779" cy="424071"/>
            <a:chOff x="477077" y="203979"/>
            <a:chExt cx="11474779" cy="424071"/>
          </a:xfrm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229CDEC0-75ED-BF4E-ACEE-839B05622026}"/>
                </a:ext>
              </a:extLst>
            </p:cNvPr>
            <p:cNvSpPr/>
            <p:nvPr/>
          </p:nvSpPr>
          <p:spPr>
            <a:xfrm>
              <a:off x="477077" y="271321"/>
              <a:ext cx="960784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18" rIns="91416" bIns="45718" rtlCol="0" anchor="ctr"/>
            <a:lstStyle/>
            <a:p>
              <a:pPr algn="ctr"/>
              <a:endParaRPr lang="en-CA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D7B26A01-7B40-D741-9BFF-FDE41F2CD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904" y="203979"/>
              <a:ext cx="521253" cy="424071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4E38C54A-EBA9-3346-99B9-2607CA7C82E4}"/>
                </a:ext>
              </a:extLst>
            </p:cNvPr>
            <p:cNvSpPr/>
            <p:nvPr/>
          </p:nvSpPr>
          <p:spPr>
            <a:xfrm>
              <a:off x="8905462" y="262005"/>
              <a:ext cx="28459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18" rIns="91416" bIns="45718" rtlCol="0" anchor="ctr"/>
            <a:lstStyle/>
            <a:p>
              <a:pPr algn="ctr"/>
              <a:endParaRPr lang="en-CA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E556124B-C1E6-034D-8497-A5B0B58BFE45}"/>
                </a:ext>
              </a:extLst>
            </p:cNvPr>
            <p:cNvSpPr txBox="1"/>
            <p:nvPr/>
          </p:nvSpPr>
          <p:spPr>
            <a:xfrm>
              <a:off x="8947325" y="271321"/>
              <a:ext cx="3004531" cy="323161"/>
            </a:xfrm>
            <a:prstGeom prst="rect">
              <a:avLst/>
            </a:prstGeom>
            <a:noFill/>
          </p:spPr>
          <p:txBody>
            <a:bodyPr wrap="square" lIns="91416" tIns="45718" rIns="91416" bIns="45718" rtlCol="0">
              <a:spAutoFit/>
            </a:bodyPr>
            <a:lstStyle/>
            <a:p>
              <a:r>
                <a:rPr lang="en-CA" sz="1500" b="1" dirty="0">
                  <a:solidFill>
                    <a:schemeClr val="accent1">
                      <a:lumMod val="75000"/>
                    </a:schemeClr>
                  </a:solidFill>
                </a:rPr>
                <a:t>CONNECTING TO OPPORTUNITIES</a:t>
              </a:r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609601" y="1543574"/>
            <a:ext cx="6814656" cy="4603727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100" dirty="0">
                <a:solidFill>
                  <a:prstClr val="black"/>
                </a:solidFill>
              </a:rPr>
              <a:t>97 km highway from south of </a:t>
            </a:r>
            <a:r>
              <a:rPr lang="en-US" sz="2100" dirty="0" err="1">
                <a:solidFill>
                  <a:prstClr val="black"/>
                </a:solidFill>
              </a:rPr>
              <a:t>Behchoko</a:t>
            </a:r>
            <a:r>
              <a:rPr lang="en-US" sz="2100" dirty="0">
                <a:solidFill>
                  <a:prstClr val="black"/>
                </a:solidFill>
              </a:rPr>
              <a:t>̨̀ to </a:t>
            </a:r>
            <a:r>
              <a:rPr lang="en-US" sz="2100" dirty="0" err="1">
                <a:solidFill>
                  <a:prstClr val="black"/>
                </a:solidFill>
              </a:rPr>
              <a:t>Whatì</a:t>
            </a:r>
            <a:r>
              <a:rPr lang="en-US" sz="2100" dirty="0">
                <a:solidFill>
                  <a:prstClr val="black"/>
                </a:solidFill>
              </a:rPr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100" dirty="0"/>
              <a:t>Infrastructure Canada providing 25% of capital costs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100" dirty="0" smtClean="0"/>
              <a:t>P3 </a:t>
            </a:r>
            <a:r>
              <a:rPr lang="en-US" sz="2100" dirty="0"/>
              <a:t>Project Agreement with North Star Infrastructure to design, build, finance, operate and maintain the road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100" dirty="0" err="1"/>
              <a:t>Tłįchǫ</a:t>
            </a:r>
            <a:r>
              <a:rPr lang="en-US" sz="2100" dirty="0"/>
              <a:t> Investment Corporation is equity partner in North Star Infrastructure to construct and operate road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100" dirty="0"/>
              <a:t>Project </a:t>
            </a:r>
            <a:r>
              <a:rPr lang="en-US" sz="2100" dirty="0" smtClean="0"/>
              <a:t>Agreement </a:t>
            </a:r>
            <a:r>
              <a:rPr lang="en-US" sz="2100" dirty="0"/>
              <a:t>specifies Indigenous and northern involvement for training, employment and business opportunities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100" dirty="0"/>
              <a:t>Construction </a:t>
            </a:r>
            <a:r>
              <a:rPr lang="en-US" sz="2100" dirty="0" smtClean="0"/>
              <a:t>started </a:t>
            </a:r>
            <a:r>
              <a:rPr lang="en-US" sz="2100" dirty="0"/>
              <a:t>September </a:t>
            </a:r>
            <a:r>
              <a:rPr lang="en-US" sz="2100" dirty="0" smtClean="0"/>
              <a:t>2019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100" dirty="0" smtClean="0"/>
              <a:t>Opening expected 2022</a:t>
            </a:r>
            <a:endParaRPr lang="en-US" sz="2100" dirty="0"/>
          </a:p>
          <a:p>
            <a:pPr>
              <a:spcBef>
                <a:spcPts val="1600"/>
              </a:spcBef>
              <a:spcAft>
                <a:spcPts val="800"/>
              </a:spcAft>
            </a:pPr>
            <a:endParaRPr lang="en-US" sz="27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951" y="960580"/>
            <a:ext cx="3836792" cy="5304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AD94-DD8E-A940-BA4B-128C9FA18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57759" y="675156"/>
            <a:ext cx="11905716" cy="583828"/>
          </a:xfrm>
          <a:prstGeom prst="rect">
            <a:avLst/>
          </a:prstGeom>
        </p:spPr>
        <p:txBody>
          <a:bodyPr lIns="91418" tIns="45718" rIns="91418" bIns="45718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b="1" spc="-151" dirty="0" err="1" smtClean="0">
                <a:solidFill>
                  <a:srgbClr val="355FAA"/>
                </a:solidFill>
                <a:latin typeface="Calibri" panose="020F0502020204030204"/>
                <a:ea typeface="+mn-ea"/>
                <a:cs typeface="+mn-cs"/>
              </a:rPr>
              <a:t>Tłı̨cho</a:t>
            </a:r>
            <a:r>
              <a:rPr lang="en-CA" b="1" spc="-151" dirty="0" smtClean="0">
                <a:solidFill>
                  <a:srgbClr val="355FAA"/>
                </a:solidFill>
                <a:latin typeface="Calibri" panose="020F0502020204030204"/>
                <a:ea typeface="+mn-ea"/>
                <a:cs typeface="+mn-cs"/>
              </a:rPr>
              <a:t>̨ All-Season Road</a:t>
            </a:r>
            <a:endParaRPr lang="en-CA" sz="2800" b="1" spc="-151" dirty="0">
              <a:solidFill>
                <a:srgbClr val="355FAA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16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" y="213294"/>
            <a:ext cx="12367497" cy="424071"/>
            <a:chOff x="2" y="213294"/>
            <a:chExt cx="12367497" cy="424071"/>
          </a:xfrm>
        </p:grpSpPr>
        <p:grpSp>
          <p:nvGrpSpPr>
            <p:cNvPr id="4" name="Group 3"/>
            <p:cNvGrpSpPr/>
            <p:nvPr/>
          </p:nvGrpSpPr>
          <p:grpSpPr>
            <a:xfrm>
              <a:off x="2" y="213294"/>
              <a:ext cx="12192001" cy="424071"/>
              <a:chOff x="2" y="213294"/>
              <a:chExt cx="12192001" cy="424071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xmlns="" id="{E956673F-0887-6345-8E02-6407AB1AA5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" y="434517"/>
                <a:ext cx="12192001" cy="0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229CDEC0-75ED-BF4E-ACEE-839B05622026}"/>
                  </a:ext>
                </a:extLst>
              </p:cNvPr>
              <p:cNvSpPr/>
              <p:nvPr/>
            </p:nvSpPr>
            <p:spPr>
              <a:xfrm>
                <a:off x="477077" y="280635"/>
                <a:ext cx="960784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6" tIns="45718" rIns="91416" bIns="45718" rtlCol="0" anchor="ctr"/>
              <a:lstStyle/>
              <a:p>
                <a:pPr algn="ctr"/>
                <a:endParaRPr lang="en-CA" dirty="0"/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D7B26A01-7B40-D741-9BFF-FDE41F2CDD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904" y="213294"/>
                <a:ext cx="521253" cy="424071"/>
              </a:xfrm>
              <a:prstGeom prst="rect">
                <a:avLst/>
              </a:prstGeom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4E38C54A-EBA9-3346-99B9-2607CA7C82E4}"/>
                  </a:ext>
                </a:extLst>
              </p:cNvPr>
              <p:cNvSpPr/>
              <p:nvPr/>
            </p:nvSpPr>
            <p:spPr>
              <a:xfrm>
                <a:off x="8905473" y="271319"/>
                <a:ext cx="2845908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6" tIns="45718" rIns="91416" bIns="45718" rtlCol="0" anchor="ctr"/>
              <a:lstStyle/>
              <a:p>
                <a:pPr algn="ctr"/>
                <a:endParaRPr lang="en-CA" dirty="0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556124B-C1E6-034D-8497-A5B0B58BFE45}"/>
                </a:ext>
              </a:extLst>
            </p:cNvPr>
            <p:cNvSpPr txBox="1"/>
            <p:nvPr/>
          </p:nvSpPr>
          <p:spPr>
            <a:xfrm>
              <a:off x="8975042" y="271323"/>
              <a:ext cx="3392457" cy="323161"/>
            </a:xfrm>
            <a:prstGeom prst="rect">
              <a:avLst/>
            </a:prstGeom>
            <a:noFill/>
          </p:spPr>
          <p:txBody>
            <a:bodyPr wrap="square" lIns="91416" tIns="45718" rIns="91416" bIns="45718" rtlCol="0">
              <a:spAutoFit/>
            </a:bodyPr>
            <a:lstStyle/>
            <a:p>
              <a:r>
                <a:rPr lang="en-CA" sz="1500" b="1" dirty="0">
                  <a:solidFill>
                    <a:schemeClr val="accent1">
                      <a:lumMod val="75000"/>
                    </a:schemeClr>
                  </a:solidFill>
                </a:rPr>
                <a:t>CONNECTING TO OPPORTUNITIES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DCCE334-537E-4945-B896-3853DE6F6FF2}"/>
              </a:ext>
            </a:extLst>
          </p:cNvPr>
          <p:cNvSpPr/>
          <p:nvPr/>
        </p:nvSpPr>
        <p:spPr>
          <a:xfrm>
            <a:off x="295834" y="1644688"/>
            <a:ext cx="7835153" cy="447814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Governments have invested over $145 million in MVH since 2000 (not including the ITH)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Inuvik </a:t>
            </a:r>
            <a:r>
              <a:rPr lang="en-US" sz="2400" dirty="0" err="1">
                <a:solidFill>
                  <a:prstClr val="black"/>
                </a:solidFill>
              </a:rPr>
              <a:t>Tuktoyaktuk</a:t>
            </a:r>
            <a:r>
              <a:rPr lang="en-US" sz="2400" dirty="0">
                <a:solidFill>
                  <a:prstClr val="black"/>
                </a:solidFill>
              </a:rPr>
              <a:t> Highway open November 2017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15,000 travelers in first year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Increased tourism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Permafrost research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Canyon Creek Access Road opened November 2018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14 </a:t>
            </a:r>
            <a:r>
              <a:rPr lang="en-US" sz="2000" dirty="0" err="1"/>
              <a:t>kilometre</a:t>
            </a:r>
            <a:r>
              <a:rPr lang="en-US" sz="2000" dirty="0"/>
              <a:t> access road south from Norman Wells along MVH alignment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Increased capacity for residents to take advantage of future construction of Mackenzie Valley </a:t>
            </a:r>
            <a:r>
              <a:rPr lang="en-US" sz="2000" dirty="0" smtClean="0"/>
              <a:t>Highway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Current focus on segment from Wrigley to Norman Wells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AD94-DD8E-A940-BA4B-128C9FA18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57759" y="675156"/>
            <a:ext cx="11905716" cy="583828"/>
          </a:xfrm>
          <a:prstGeom prst="rect">
            <a:avLst/>
          </a:prstGeom>
        </p:spPr>
        <p:txBody>
          <a:bodyPr lIns="91418" tIns="45718" rIns="91418" bIns="45718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b="1" spc="-151" dirty="0" smtClean="0">
                <a:solidFill>
                  <a:srgbClr val="355FAA"/>
                </a:solidFill>
                <a:latin typeface="Calibri" panose="020F0502020204030204"/>
                <a:ea typeface="+mn-ea"/>
                <a:cs typeface="+mn-cs"/>
              </a:rPr>
              <a:t>Mackenzie Valley Highway </a:t>
            </a:r>
            <a:endParaRPr lang="en-CA" sz="2800" b="1" spc="-151" dirty="0">
              <a:solidFill>
                <a:srgbClr val="355FAA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987" y="1965485"/>
            <a:ext cx="3787925" cy="245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22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DCCE334-537E-4945-B896-3853DE6F6FF2}"/>
              </a:ext>
            </a:extLst>
          </p:cNvPr>
          <p:cNvSpPr/>
          <p:nvPr/>
        </p:nvSpPr>
        <p:spPr>
          <a:xfrm>
            <a:off x="667284" y="1914013"/>
            <a:ext cx="9558528" cy="646331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fontAlgn="t">
              <a:spcAft>
                <a:spcPts val="600"/>
              </a:spcAft>
            </a:pPr>
            <a:endParaRPr lang="en-US" sz="36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E956673F-0887-6345-8E02-6407AB1AA5DD}"/>
              </a:ext>
            </a:extLst>
          </p:cNvPr>
          <p:cNvCxnSpPr>
            <a:cxnSpLocks/>
          </p:cNvCxnSpPr>
          <p:nvPr/>
        </p:nvCxnSpPr>
        <p:spPr>
          <a:xfrm>
            <a:off x="1" y="425208"/>
            <a:ext cx="12192001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77077" y="203979"/>
            <a:ext cx="11474779" cy="424071"/>
            <a:chOff x="477077" y="203979"/>
            <a:chExt cx="11474779" cy="424071"/>
          </a:xfrm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229CDEC0-75ED-BF4E-ACEE-839B05622026}"/>
                </a:ext>
              </a:extLst>
            </p:cNvPr>
            <p:cNvSpPr/>
            <p:nvPr/>
          </p:nvSpPr>
          <p:spPr>
            <a:xfrm>
              <a:off x="477077" y="271321"/>
              <a:ext cx="960784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18" rIns="91416" bIns="45718" rtlCol="0" anchor="ctr"/>
            <a:lstStyle/>
            <a:p>
              <a:pPr algn="ctr"/>
              <a:endParaRPr lang="en-CA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D7B26A01-7B40-D741-9BFF-FDE41F2CD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904" y="203979"/>
              <a:ext cx="521253" cy="424071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4E38C54A-EBA9-3346-99B9-2607CA7C82E4}"/>
                </a:ext>
              </a:extLst>
            </p:cNvPr>
            <p:cNvSpPr/>
            <p:nvPr/>
          </p:nvSpPr>
          <p:spPr>
            <a:xfrm>
              <a:off x="8905462" y="262005"/>
              <a:ext cx="28459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18" rIns="91416" bIns="45718" rtlCol="0" anchor="ctr"/>
            <a:lstStyle/>
            <a:p>
              <a:pPr algn="ctr"/>
              <a:endParaRPr lang="en-CA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E556124B-C1E6-034D-8497-A5B0B58BFE45}"/>
                </a:ext>
              </a:extLst>
            </p:cNvPr>
            <p:cNvSpPr txBox="1"/>
            <p:nvPr/>
          </p:nvSpPr>
          <p:spPr>
            <a:xfrm>
              <a:off x="8947325" y="271321"/>
              <a:ext cx="3004531" cy="323161"/>
            </a:xfrm>
            <a:prstGeom prst="rect">
              <a:avLst/>
            </a:prstGeom>
            <a:noFill/>
          </p:spPr>
          <p:txBody>
            <a:bodyPr wrap="square" lIns="91416" tIns="45718" rIns="91416" bIns="45718" rtlCol="0">
              <a:spAutoFit/>
            </a:bodyPr>
            <a:lstStyle/>
            <a:p>
              <a:r>
                <a:rPr lang="en-CA" sz="1500" b="1" dirty="0">
                  <a:solidFill>
                    <a:schemeClr val="accent1">
                      <a:lumMod val="75000"/>
                    </a:schemeClr>
                  </a:solidFill>
                </a:rPr>
                <a:t>CONNECTING TO OPPORTUNITIES</a:t>
              </a:r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609601" y="1543574"/>
            <a:ext cx="6814656" cy="4603727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$140 million announced June 2018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Great Bear River Bridge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Mount </a:t>
            </a:r>
            <a:r>
              <a:rPr lang="en-US" sz="1800" dirty="0" err="1"/>
              <a:t>Gaudet</a:t>
            </a:r>
            <a:r>
              <a:rPr lang="en-US" sz="1800" dirty="0"/>
              <a:t> Access Road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MVH Environmental Assessment and Engineering (Wrigley to Norman Wells)</a:t>
            </a:r>
          </a:p>
          <a:p>
            <a:r>
              <a:rPr lang="en-US" sz="2400" dirty="0">
                <a:solidFill>
                  <a:prstClr val="black"/>
                </a:solidFill>
              </a:rPr>
              <a:t>Other funded projects</a:t>
            </a:r>
          </a:p>
          <a:p>
            <a:pPr marL="746125" lvl="2" indent="-288925"/>
            <a:r>
              <a:rPr lang="en-US" sz="1800" dirty="0">
                <a:solidFill>
                  <a:prstClr val="black"/>
                </a:solidFill>
              </a:rPr>
              <a:t>Oscar Creek Bridge</a:t>
            </a:r>
          </a:p>
          <a:p>
            <a:pPr marL="746125" lvl="2" indent="-288925"/>
            <a:r>
              <a:rPr lang="en-US" sz="1800" dirty="0">
                <a:solidFill>
                  <a:prstClr val="black"/>
                </a:solidFill>
              </a:rPr>
              <a:t>Hodgson Creek Bridge (to be included in Mount </a:t>
            </a:r>
            <a:r>
              <a:rPr lang="en-US" sz="1800" dirty="0" err="1">
                <a:solidFill>
                  <a:prstClr val="black"/>
                </a:solidFill>
              </a:rPr>
              <a:t>Gaudet</a:t>
            </a:r>
            <a:r>
              <a:rPr lang="en-US" sz="1800" dirty="0">
                <a:solidFill>
                  <a:prstClr val="black"/>
                </a:solidFill>
              </a:rPr>
              <a:t> Access Road project)</a:t>
            </a:r>
          </a:p>
          <a:p>
            <a:r>
              <a:rPr lang="en-US" sz="2400" dirty="0"/>
              <a:t>Opportunity for additional funding for future highway construction under Investing in Canada Plan</a:t>
            </a:r>
            <a:endParaRPr lang="en-US" sz="1200" dirty="0">
              <a:solidFill>
                <a:prstClr val="black"/>
              </a:solidFill>
            </a:endParaRPr>
          </a:p>
          <a:p>
            <a:pPr>
              <a:spcBef>
                <a:spcPts val="1600"/>
              </a:spcBef>
              <a:spcAft>
                <a:spcPts val="800"/>
              </a:spcAft>
            </a:pPr>
            <a:endParaRPr lang="en-US" sz="27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AD94-DD8E-A940-BA4B-128C9FA18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57759" y="675156"/>
            <a:ext cx="11905716" cy="583828"/>
          </a:xfrm>
          <a:prstGeom prst="rect">
            <a:avLst/>
          </a:prstGeom>
        </p:spPr>
        <p:txBody>
          <a:bodyPr lIns="91418" tIns="45718" rIns="91418" bIns="45718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b="1" spc="-151" dirty="0" smtClean="0">
                <a:solidFill>
                  <a:srgbClr val="355FAA"/>
                </a:solidFill>
                <a:latin typeface="Calibri" panose="020F0502020204030204"/>
                <a:ea typeface="+mn-ea"/>
                <a:cs typeface="+mn-cs"/>
              </a:rPr>
              <a:t>MVH ― Currently Funded Projects</a:t>
            </a:r>
            <a:endParaRPr lang="en-CA" sz="2800" b="1" spc="-151" dirty="0">
              <a:solidFill>
                <a:srgbClr val="355FAA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27909" r="45792" b="16172"/>
          <a:stretch/>
        </p:blipFill>
        <p:spPr bwMode="auto">
          <a:xfrm>
            <a:off x="7954818" y="1378912"/>
            <a:ext cx="3796552" cy="493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27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DCCE334-537E-4945-B896-3853DE6F6FF2}"/>
              </a:ext>
            </a:extLst>
          </p:cNvPr>
          <p:cNvSpPr/>
          <p:nvPr/>
        </p:nvSpPr>
        <p:spPr>
          <a:xfrm>
            <a:off x="667284" y="1914013"/>
            <a:ext cx="9558528" cy="646331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fontAlgn="t">
              <a:spcAft>
                <a:spcPts val="600"/>
              </a:spcAft>
            </a:pPr>
            <a:endParaRPr lang="en-US" sz="36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E956673F-0887-6345-8E02-6407AB1AA5DD}"/>
              </a:ext>
            </a:extLst>
          </p:cNvPr>
          <p:cNvCxnSpPr>
            <a:cxnSpLocks/>
          </p:cNvCxnSpPr>
          <p:nvPr/>
        </p:nvCxnSpPr>
        <p:spPr>
          <a:xfrm>
            <a:off x="1" y="425208"/>
            <a:ext cx="12192001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77077" y="203979"/>
            <a:ext cx="11474779" cy="424071"/>
            <a:chOff x="477077" y="203979"/>
            <a:chExt cx="11474779" cy="424071"/>
          </a:xfrm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229CDEC0-75ED-BF4E-ACEE-839B05622026}"/>
                </a:ext>
              </a:extLst>
            </p:cNvPr>
            <p:cNvSpPr/>
            <p:nvPr/>
          </p:nvSpPr>
          <p:spPr>
            <a:xfrm>
              <a:off x="477077" y="271321"/>
              <a:ext cx="960784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18" rIns="91416" bIns="45718" rtlCol="0" anchor="ctr"/>
            <a:lstStyle/>
            <a:p>
              <a:pPr algn="ctr"/>
              <a:endParaRPr lang="en-CA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D7B26A01-7B40-D741-9BFF-FDE41F2CD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904" y="203979"/>
              <a:ext cx="521253" cy="424071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4E38C54A-EBA9-3346-99B9-2607CA7C82E4}"/>
                </a:ext>
              </a:extLst>
            </p:cNvPr>
            <p:cNvSpPr/>
            <p:nvPr/>
          </p:nvSpPr>
          <p:spPr>
            <a:xfrm>
              <a:off x="8905462" y="262005"/>
              <a:ext cx="28459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18" rIns="91416" bIns="45718" rtlCol="0" anchor="ctr"/>
            <a:lstStyle/>
            <a:p>
              <a:pPr algn="ctr"/>
              <a:endParaRPr lang="en-CA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E556124B-C1E6-034D-8497-A5B0B58BFE45}"/>
                </a:ext>
              </a:extLst>
            </p:cNvPr>
            <p:cNvSpPr txBox="1"/>
            <p:nvPr/>
          </p:nvSpPr>
          <p:spPr>
            <a:xfrm>
              <a:off x="8947325" y="271321"/>
              <a:ext cx="3004531" cy="323161"/>
            </a:xfrm>
            <a:prstGeom prst="rect">
              <a:avLst/>
            </a:prstGeom>
            <a:noFill/>
          </p:spPr>
          <p:txBody>
            <a:bodyPr wrap="square" lIns="91416" tIns="45718" rIns="91416" bIns="45718" rtlCol="0">
              <a:spAutoFit/>
            </a:bodyPr>
            <a:lstStyle/>
            <a:p>
              <a:r>
                <a:rPr lang="en-CA" sz="1500" b="1" dirty="0">
                  <a:solidFill>
                    <a:schemeClr val="accent1">
                      <a:lumMod val="75000"/>
                    </a:schemeClr>
                  </a:solidFill>
                </a:rPr>
                <a:t>CONNECTING TO OPPORTUNITIES</a:t>
              </a:r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609601" y="1543574"/>
            <a:ext cx="6544732" cy="4603727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prstClr val="black"/>
                </a:solidFill>
              </a:rPr>
              <a:t>Construction of major sections of the MVH between Wrigley and Norman Wells will occur when: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EA has been completed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All regulatory authorizations have been obtained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Land access/tenure has been secured in accordance with </a:t>
            </a:r>
            <a:r>
              <a:rPr lang="en-US" sz="1800" i="1" dirty="0" err="1">
                <a:solidFill>
                  <a:prstClr val="black"/>
                </a:solidFill>
              </a:rPr>
              <a:t>Sahtu</a:t>
            </a:r>
            <a:r>
              <a:rPr lang="en-US" sz="1800" i="1" dirty="0">
                <a:solidFill>
                  <a:prstClr val="black"/>
                </a:solidFill>
              </a:rPr>
              <a:t> Dene and Metis Land Claim Agreement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Funding for construction has been secured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Possible exceptions – </a:t>
            </a:r>
            <a:r>
              <a:rPr lang="en-CA" sz="2400" dirty="0"/>
              <a:t>short road extensions from communities </a:t>
            </a:r>
            <a:r>
              <a:rPr lang="en-US" sz="2400" dirty="0">
                <a:solidFill>
                  <a:prstClr val="black"/>
                </a:solidFill>
              </a:rPr>
              <a:t>along MVH </a:t>
            </a:r>
            <a:r>
              <a:rPr lang="en-US" sz="2400" dirty="0" smtClean="0">
                <a:solidFill>
                  <a:prstClr val="black"/>
                </a:solidFill>
              </a:rPr>
              <a:t>alignment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AD94-DD8E-A940-BA4B-128C9FA18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57759" y="675156"/>
            <a:ext cx="11905716" cy="583828"/>
          </a:xfrm>
          <a:prstGeom prst="rect">
            <a:avLst/>
          </a:prstGeom>
        </p:spPr>
        <p:txBody>
          <a:bodyPr lIns="91418" tIns="45718" rIns="91418" bIns="45718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b="1" spc="-151" dirty="0" smtClean="0">
                <a:solidFill>
                  <a:srgbClr val="355FAA"/>
                </a:solidFill>
                <a:latin typeface="Calibri" panose="020F0502020204030204"/>
                <a:ea typeface="+mn-ea"/>
                <a:cs typeface="+mn-cs"/>
              </a:rPr>
              <a:t>MVH Construction</a:t>
            </a:r>
            <a:endParaRPr lang="en-CA" sz="2800" b="1" spc="-151" dirty="0">
              <a:solidFill>
                <a:srgbClr val="355FAA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798" y="1543574"/>
            <a:ext cx="4555067" cy="374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77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DCCE334-537E-4945-B896-3853DE6F6FF2}"/>
              </a:ext>
            </a:extLst>
          </p:cNvPr>
          <p:cNvSpPr/>
          <p:nvPr/>
        </p:nvSpPr>
        <p:spPr>
          <a:xfrm>
            <a:off x="667284" y="1914013"/>
            <a:ext cx="9558528" cy="646331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fontAlgn="t">
              <a:spcAft>
                <a:spcPts val="600"/>
              </a:spcAft>
            </a:pPr>
            <a:endParaRPr lang="en-US" sz="36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E956673F-0887-6345-8E02-6407AB1AA5DD}"/>
              </a:ext>
            </a:extLst>
          </p:cNvPr>
          <p:cNvCxnSpPr>
            <a:cxnSpLocks/>
          </p:cNvCxnSpPr>
          <p:nvPr/>
        </p:nvCxnSpPr>
        <p:spPr>
          <a:xfrm>
            <a:off x="1" y="425208"/>
            <a:ext cx="12192001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77077" y="203979"/>
            <a:ext cx="11474779" cy="424071"/>
            <a:chOff x="477077" y="203979"/>
            <a:chExt cx="11474779" cy="424071"/>
          </a:xfrm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229CDEC0-75ED-BF4E-ACEE-839B05622026}"/>
                </a:ext>
              </a:extLst>
            </p:cNvPr>
            <p:cNvSpPr/>
            <p:nvPr/>
          </p:nvSpPr>
          <p:spPr>
            <a:xfrm>
              <a:off x="477077" y="271321"/>
              <a:ext cx="960784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18" rIns="91416" bIns="45718" rtlCol="0" anchor="ctr"/>
            <a:lstStyle/>
            <a:p>
              <a:pPr algn="ctr"/>
              <a:endParaRPr lang="en-CA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D7B26A01-7B40-D741-9BFF-FDE41F2CD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904" y="203979"/>
              <a:ext cx="521253" cy="424071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4E38C54A-EBA9-3346-99B9-2607CA7C82E4}"/>
                </a:ext>
              </a:extLst>
            </p:cNvPr>
            <p:cNvSpPr/>
            <p:nvPr/>
          </p:nvSpPr>
          <p:spPr>
            <a:xfrm>
              <a:off x="8905462" y="262005"/>
              <a:ext cx="28459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18" rIns="91416" bIns="45718" rtlCol="0" anchor="ctr"/>
            <a:lstStyle/>
            <a:p>
              <a:pPr algn="ctr"/>
              <a:endParaRPr lang="en-CA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E556124B-C1E6-034D-8497-A5B0B58BFE45}"/>
                </a:ext>
              </a:extLst>
            </p:cNvPr>
            <p:cNvSpPr txBox="1"/>
            <p:nvPr/>
          </p:nvSpPr>
          <p:spPr>
            <a:xfrm>
              <a:off x="8947325" y="271321"/>
              <a:ext cx="3004531" cy="323161"/>
            </a:xfrm>
            <a:prstGeom prst="rect">
              <a:avLst/>
            </a:prstGeom>
            <a:noFill/>
          </p:spPr>
          <p:txBody>
            <a:bodyPr wrap="square" lIns="91416" tIns="45718" rIns="91416" bIns="45718" rtlCol="0">
              <a:spAutoFit/>
            </a:bodyPr>
            <a:lstStyle/>
            <a:p>
              <a:r>
                <a:rPr lang="en-CA" sz="1500" b="1" dirty="0">
                  <a:solidFill>
                    <a:schemeClr val="accent1">
                      <a:lumMod val="75000"/>
                    </a:schemeClr>
                  </a:solidFill>
                </a:rPr>
                <a:t>CONNECTING TO OPPORTUNITIES</a:t>
              </a:r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609601" y="1543574"/>
            <a:ext cx="6544732" cy="4603727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/>
            <a:r>
              <a:rPr lang="en-US" sz="2000" b="1" dirty="0"/>
              <a:t>Developer’s Assessment Report (DAR)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Completion of the DAR is the next major step in the EA</a:t>
            </a:r>
          </a:p>
          <a:p>
            <a:pPr marL="6858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Target date for completing DAR is September 2021</a:t>
            </a: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Technical studies required to complete the DAR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Traditional knowledge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Socio economic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Environmental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Archaeological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Land use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Engineering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AD94-DD8E-A940-BA4B-128C9FA18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57759" y="675156"/>
            <a:ext cx="11905716" cy="583828"/>
          </a:xfrm>
          <a:prstGeom prst="rect">
            <a:avLst/>
          </a:prstGeom>
        </p:spPr>
        <p:txBody>
          <a:bodyPr lIns="91418" tIns="45718" rIns="91418" bIns="45718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b="1" spc="-151" dirty="0" smtClean="0">
                <a:solidFill>
                  <a:srgbClr val="355FAA"/>
                </a:solidFill>
                <a:latin typeface="Calibri" panose="020F0502020204030204"/>
                <a:ea typeface="+mn-ea"/>
                <a:cs typeface="+mn-cs"/>
              </a:rPr>
              <a:t>MVH Environmental Assessment</a:t>
            </a:r>
            <a:endParaRPr lang="en-CA" sz="2800" b="1" spc="-151" dirty="0">
              <a:solidFill>
                <a:srgbClr val="355FAA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868" y="1981199"/>
            <a:ext cx="4360332" cy="359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7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DCCE334-537E-4945-B896-3853DE6F6FF2}"/>
              </a:ext>
            </a:extLst>
          </p:cNvPr>
          <p:cNvSpPr/>
          <p:nvPr/>
        </p:nvSpPr>
        <p:spPr>
          <a:xfrm>
            <a:off x="667284" y="1914013"/>
            <a:ext cx="9558528" cy="646331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fontAlgn="t">
              <a:spcAft>
                <a:spcPts val="600"/>
              </a:spcAft>
            </a:pPr>
            <a:endParaRPr lang="en-US" sz="36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E956673F-0887-6345-8E02-6407AB1AA5DD}"/>
              </a:ext>
            </a:extLst>
          </p:cNvPr>
          <p:cNvCxnSpPr>
            <a:cxnSpLocks/>
          </p:cNvCxnSpPr>
          <p:nvPr/>
        </p:nvCxnSpPr>
        <p:spPr>
          <a:xfrm>
            <a:off x="1" y="425208"/>
            <a:ext cx="12192001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77077" y="203979"/>
            <a:ext cx="11474779" cy="424071"/>
            <a:chOff x="477077" y="203979"/>
            <a:chExt cx="11474779" cy="424071"/>
          </a:xfrm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229CDEC0-75ED-BF4E-ACEE-839B05622026}"/>
                </a:ext>
              </a:extLst>
            </p:cNvPr>
            <p:cNvSpPr/>
            <p:nvPr/>
          </p:nvSpPr>
          <p:spPr>
            <a:xfrm>
              <a:off x="477077" y="271321"/>
              <a:ext cx="960784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18" rIns="91416" bIns="45718" rtlCol="0" anchor="ctr"/>
            <a:lstStyle/>
            <a:p>
              <a:pPr algn="ctr"/>
              <a:endParaRPr lang="en-CA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D7B26A01-7B40-D741-9BFF-FDE41F2CD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904" y="203979"/>
              <a:ext cx="521253" cy="424071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4E38C54A-EBA9-3346-99B9-2607CA7C82E4}"/>
                </a:ext>
              </a:extLst>
            </p:cNvPr>
            <p:cNvSpPr/>
            <p:nvPr/>
          </p:nvSpPr>
          <p:spPr>
            <a:xfrm>
              <a:off x="8905462" y="262005"/>
              <a:ext cx="28459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18" rIns="91416" bIns="45718" rtlCol="0" anchor="ctr"/>
            <a:lstStyle/>
            <a:p>
              <a:pPr algn="ctr"/>
              <a:endParaRPr lang="en-CA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E556124B-C1E6-034D-8497-A5B0B58BFE45}"/>
                </a:ext>
              </a:extLst>
            </p:cNvPr>
            <p:cNvSpPr txBox="1"/>
            <p:nvPr/>
          </p:nvSpPr>
          <p:spPr>
            <a:xfrm>
              <a:off x="8947325" y="271321"/>
              <a:ext cx="3004531" cy="323161"/>
            </a:xfrm>
            <a:prstGeom prst="rect">
              <a:avLst/>
            </a:prstGeom>
            <a:noFill/>
          </p:spPr>
          <p:txBody>
            <a:bodyPr wrap="square" lIns="91416" tIns="45718" rIns="91416" bIns="45718" rtlCol="0">
              <a:spAutoFit/>
            </a:bodyPr>
            <a:lstStyle/>
            <a:p>
              <a:r>
                <a:rPr lang="en-CA" sz="1500" b="1" dirty="0">
                  <a:solidFill>
                    <a:schemeClr val="accent1">
                      <a:lumMod val="75000"/>
                    </a:schemeClr>
                  </a:solidFill>
                </a:rPr>
                <a:t>CONNECTING TO OPPORTUNITIES</a:t>
              </a:r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609601" y="1543574"/>
            <a:ext cx="6544732" cy="4603727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AD94-DD8E-A940-BA4B-128C9FA18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57759" y="675156"/>
            <a:ext cx="11905716" cy="583828"/>
          </a:xfrm>
          <a:prstGeom prst="rect">
            <a:avLst/>
          </a:prstGeom>
        </p:spPr>
        <p:txBody>
          <a:bodyPr lIns="91418" tIns="45718" rIns="91418" bIns="45718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5400" b="1" spc="-151" dirty="0" smtClean="0">
                <a:solidFill>
                  <a:srgbClr val="355FAA"/>
                </a:solidFill>
                <a:latin typeface="Calibri" panose="020F0502020204030204"/>
                <a:ea typeface="+mn-ea"/>
                <a:cs typeface="+mn-cs"/>
              </a:rPr>
              <a:t>MVH EA ― Anticipated Timeline</a:t>
            </a:r>
            <a:endParaRPr lang="en-CA" sz="5400" b="1" spc="-151" dirty="0">
              <a:solidFill>
                <a:srgbClr val="355FAA"/>
              </a:solidFill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428749662"/>
              </p:ext>
            </p:extLst>
          </p:nvPr>
        </p:nvGraphicFramePr>
        <p:xfrm>
          <a:off x="394178" y="1850749"/>
          <a:ext cx="11201973" cy="4731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9331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1883</TotalTime>
  <Words>1242</Words>
  <Application>Microsoft Office PowerPoint</Application>
  <PresentationFormat>Custom</PresentationFormat>
  <Paragraphs>214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Sonya Saunders</cp:lastModifiedBy>
  <cp:revision>146</cp:revision>
  <cp:lastPrinted>2019-11-25T15:46:11Z</cp:lastPrinted>
  <dcterms:created xsi:type="dcterms:W3CDTF">2015-10-22T14:17:49Z</dcterms:created>
  <dcterms:modified xsi:type="dcterms:W3CDTF">2019-11-25T21:58:05Z</dcterms:modified>
</cp:coreProperties>
</file>